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4"/>
  </p:notesMasterIdLst>
  <p:sldIdLst>
    <p:sldId id="256" r:id="rId2"/>
    <p:sldId id="282" r:id="rId3"/>
    <p:sldId id="258" r:id="rId4"/>
    <p:sldId id="257" r:id="rId5"/>
    <p:sldId id="260" r:id="rId6"/>
    <p:sldId id="263" r:id="rId7"/>
    <p:sldId id="281" r:id="rId8"/>
    <p:sldId id="259" r:id="rId9"/>
    <p:sldId id="261" r:id="rId10"/>
    <p:sldId id="280" r:id="rId11"/>
    <p:sldId id="283" r:id="rId12"/>
    <p:sldId id="267" r:id="rId13"/>
    <p:sldId id="269" r:id="rId14"/>
    <p:sldId id="264" r:id="rId15"/>
    <p:sldId id="277" r:id="rId16"/>
    <p:sldId id="270" r:id="rId17"/>
    <p:sldId id="271" r:id="rId18"/>
    <p:sldId id="284" r:id="rId19"/>
    <p:sldId id="272" r:id="rId20"/>
    <p:sldId id="275" r:id="rId21"/>
    <p:sldId id="276"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de Oliveira" initials="MdO" lastIdx="2" clrIdx="0">
    <p:extLst>
      <p:ext uri="{19B8F6BF-5375-455C-9EA6-DF929625EA0E}">
        <p15:presenceInfo xmlns:p15="http://schemas.microsoft.com/office/powerpoint/2012/main" userId="Michael de Olivei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2" autoAdjust="0"/>
    <p:restoredTop sz="83447" autoAdjust="0"/>
  </p:normalViewPr>
  <p:slideViewPr>
    <p:cSldViewPr snapToGrid="0">
      <p:cViewPr varScale="1">
        <p:scale>
          <a:sx n="60" d="100"/>
          <a:sy n="60" d="100"/>
        </p:scale>
        <p:origin x="10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v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w="9525" cap="flat" cmpd="sng" algn="ctr">
              <a:solidFill>
                <a:schemeClr val="accent5">
                  <a:shade val="95000"/>
                </a:schemeClr>
              </a:solidFill>
              <a:round/>
            </a:ln>
            <a:effectLst/>
          </c:spPr>
          <c:invertIfNegative val="0"/>
          <c:cat>
            <c:strRef>
              <c:f>Folha1!$C$6:$C$11</c:f>
              <c:strCache>
                <c:ptCount val="6"/>
                <c:pt idx="0">
                  <c:v>a0</c:v>
                </c:pt>
                <c:pt idx="1">
                  <c:v>a1</c:v>
                </c:pt>
                <c:pt idx="2">
                  <c:v>a2</c:v>
                </c:pt>
                <c:pt idx="3">
                  <c:v>a3</c:v>
                </c:pt>
                <c:pt idx="4">
                  <c:v>a4</c:v>
                </c:pt>
                <c:pt idx="5">
                  <c:v>a5</c:v>
                </c:pt>
              </c:strCache>
            </c:strRef>
          </c:cat>
          <c:val>
            <c:numRef>
              <c:f>Folha1!$D$6:$D$11</c:f>
              <c:numCache>
                <c:formatCode>General</c:formatCode>
                <c:ptCount val="6"/>
                <c:pt idx="0">
                  <c:v>0.12</c:v>
                </c:pt>
                <c:pt idx="1">
                  <c:v>0.15</c:v>
                </c:pt>
                <c:pt idx="2">
                  <c:v>0.1</c:v>
                </c:pt>
                <c:pt idx="3">
                  <c:v>0.25</c:v>
                </c:pt>
                <c:pt idx="4">
                  <c:v>0.3</c:v>
                </c:pt>
                <c:pt idx="5">
                  <c:v>0.08</c:v>
                </c:pt>
              </c:numCache>
            </c:numRef>
          </c:val>
          <c:extLst>
            <c:ext xmlns:c16="http://schemas.microsoft.com/office/drawing/2014/chart" uri="{C3380CC4-5D6E-409C-BE32-E72D297353CC}">
              <c16:uniqueId val="{00000000-CBAA-40AD-837F-915B23AC70CE}"/>
            </c:ext>
          </c:extLst>
        </c:ser>
        <c:dLbls>
          <c:showLegendKey val="0"/>
          <c:showVal val="0"/>
          <c:showCatName val="0"/>
          <c:showSerName val="0"/>
          <c:showPercent val="0"/>
          <c:showBubbleSize val="0"/>
        </c:dLbls>
        <c:gapWidth val="100"/>
        <c:overlap val="-24"/>
        <c:axId val="660847919"/>
        <c:axId val="662238079"/>
      </c:barChart>
      <c:catAx>
        <c:axId val="66084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62238079"/>
        <c:crosses val="autoZero"/>
        <c:auto val="1"/>
        <c:lblAlgn val="ctr"/>
        <c:lblOffset val="100"/>
        <c:noMultiLvlLbl val="0"/>
      </c:catAx>
      <c:valAx>
        <c:axId val="662238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60847919"/>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82B71-02A8-4ECB-A1CF-A01723250449}" type="datetimeFigureOut">
              <a:rPr lang="en-GB" smtClean="0"/>
              <a:t>11/04/2019</a:t>
            </a:fld>
            <a:endParaRPr lang="en-GB"/>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3D579-A409-4FC3-8382-684E5E59F049}" type="slidenum">
              <a:rPr lang="en-GB" smtClean="0"/>
              <a:t>‹nº›</a:t>
            </a:fld>
            <a:endParaRPr lang="en-GB"/>
          </a:p>
        </p:txBody>
      </p:sp>
    </p:spTree>
    <p:extLst>
      <p:ext uri="{BB962C8B-B14F-4D97-AF65-F5344CB8AC3E}">
        <p14:creationId xmlns:p14="http://schemas.microsoft.com/office/powerpoint/2010/main" val="79331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err="1"/>
              <a:t>Good</a:t>
            </a:r>
            <a:r>
              <a:rPr lang="pt-PT" dirty="0"/>
              <a:t> </a:t>
            </a:r>
            <a:r>
              <a:rPr lang="pt-PT" dirty="0" err="1"/>
              <a:t>afternoon</a:t>
            </a:r>
            <a:r>
              <a:rPr lang="pt-PT" dirty="0"/>
              <a:t>, I </a:t>
            </a:r>
            <a:r>
              <a:rPr lang="pt-PT" dirty="0" err="1"/>
              <a:t>will</a:t>
            </a:r>
            <a:r>
              <a:rPr lang="pt-PT" dirty="0"/>
              <a:t> </a:t>
            </a:r>
            <a:r>
              <a:rPr lang="pt-PT" dirty="0" err="1"/>
              <a:t>present</a:t>
            </a:r>
            <a:r>
              <a:rPr lang="pt-PT" dirty="0"/>
              <a:t> to </a:t>
            </a:r>
            <a:r>
              <a:rPr lang="pt-PT" dirty="0" err="1"/>
              <a:t>you</a:t>
            </a:r>
            <a:r>
              <a:rPr lang="pt-PT" dirty="0"/>
              <a:t> Quantum </a:t>
            </a:r>
            <a:r>
              <a:rPr lang="pt-PT" dirty="0" err="1"/>
              <a:t>Bayesian</a:t>
            </a:r>
            <a:r>
              <a:rPr lang="pt-PT" dirty="0"/>
              <a:t> Networks.</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a:t>
            </a:fld>
            <a:endParaRPr lang="en-GB"/>
          </a:p>
        </p:txBody>
      </p:sp>
    </p:spTree>
    <p:extLst>
      <p:ext uri="{BB962C8B-B14F-4D97-AF65-F5344CB8AC3E}">
        <p14:creationId xmlns:p14="http://schemas.microsoft.com/office/powerpoint/2010/main" val="2938658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A circuit that encodes an Bayesian Network, only requires conditional rotations gates, as shown in in Low, Yoder, Chuang’s article “Quantum Inference on Bayesian Networks”. </a:t>
            </a:r>
            <a:r>
              <a:rPr lang="en-GB" sz="1200" dirty="0"/>
              <a:t>The Rotation is controlled by the parent nodes of the variable and the amplitude of the rotation is obtained by the Conditional Probability Table.</a:t>
            </a:r>
          </a:p>
          <a:p>
            <a:r>
              <a:rPr lang="en-GB" sz="1200" dirty="0"/>
              <a:t>Every time we observe this state the wave function collapse and we obtain a sample as in the Rejection Sampling algorithm.</a:t>
            </a:r>
          </a:p>
          <a:p>
            <a:r>
              <a:rPr lang="en-GB" sz="1200" dirty="0"/>
              <a:t>This algorithm is less efficient that Rejection Sampling, because every time it is necessary to reconstruct the quantum state.</a:t>
            </a:r>
          </a:p>
          <a:p>
            <a:r>
              <a:rPr lang="en-GB" sz="1200" dirty="0"/>
              <a:t>But there is a different way to tackle this problem.</a:t>
            </a:r>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10</a:t>
            </a:fld>
            <a:endParaRPr lang="en-GB"/>
          </a:p>
        </p:txBody>
      </p:sp>
    </p:spTree>
    <p:extLst>
      <p:ext uri="{BB962C8B-B14F-4D97-AF65-F5344CB8AC3E}">
        <p14:creationId xmlns:p14="http://schemas.microsoft.com/office/powerpoint/2010/main" val="310532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Because Grover’ s algorithm can be used. Grover’s algorithm performs a search in a disordered database with a square root speed up. For example if we are looking for an element in a disordered database it would take in mean N/2 steps to find the right element. If we perform the same </a:t>
            </a:r>
            <a:r>
              <a:rPr lang="en-GB" dirty="0" err="1"/>
              <a:t>seach</a:t>
            </a:r>
            <a:r>
              <a:rPr lang="en-GB" dirty="0"/>
              <a:t> on a quantum computer with Grover’s algorithm it would only require the sqrt(N)  steps.</a:t>
            </a:r>
          </a:p>
          <a:p>
            <a:r>
              <a:rPr lang="en-GB" dirty="0"/>
              <a:t>This means that every problem that can be reduced to a search problem, on a quantum computer with Grover’s algorithm suffers a square root speed up.</a:t>
            </a:r>
          </a:p>
          <a:p>
            <a:endParaRPr lang="en-GB" dirty="0"/>
          </a:p>
          <a:p>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11</a:t>
            </a:fld>
            <a:endParaRPr lang="en-GB"/>
          </a:p>
        </p:txBody>
      </p:sp>
    </p:spTree>
    <p:extLst>
      <p:ext uri="{BB962C8B-B14F-4D97-AF65-F5344CB8AC3E}">
        <p14:creationId xmlns:p14="http://schemas.microsoft.com/office/powerpoint/2010/main" val="1862539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Posição de Notas 2"/>
              <p:cNvSpPr>
                <a:spLocks noGrp="1"/>
              </p:cNvSpPr>
              <p:nvPr>
                <p:ph type="body" idx="1"/>
              </p:nvPr>
            </p:nvSpPr>
            <p:spPr/>
            <p:txBody>
              <a:bodyPr/>
              <a:lstStyle/>
              <a:p>
                <a:r>
                  <a:rPr lang="en-GB" dirty="0"/>
                  <a:t>The quantum state that encodes the Bayesian Network, can be divided in 2 states one where the evidences variables have the pretended values and a state where they have not. Grover’s algorithm can amplify the state where the evidence variables have the right value. The problem can be seen as a search where the element that we are trying to find are the states where the evidence variables are true. </a:t>
                </a:r>
              </a:p>
              <a:p>
                <a:r>
                  <a:rPr lang="en-GB" dirty="0"/>
                  <a:t>This approach provides a square root speed up in the sampling process. Because after applying </a:t>
                </a:r>
                <a:r>
                  <a:rPr lang="en-GB" dirty="0" err="1"/>
                  <a:t>Grovers</a:t>
                </a:r>
                <a:r>
                  <a:rPr lang="en-GB" dirty="0"/>
                  <a:t> algorithm we are sampling from a State that generates always a useful sample.</a:t>
                </a:r>
              </a:p>
              <a:p>
                <a:r>
                  <a:rPr lang="en-GB" baseline="0" dirty="0"/>
                  <a:t>Comparing now, the complexity of the quantum version and the classical version, the conclusion is that when the Bayesian network is not too densely connected there is a square root speed up to generate a sample.</a:t>
                </a:r>
              </a:p>
              <a:p>
                <a:r>
                  <a:rPr lang="en-GB" baseline="0" dirty="0"/>
                  <a:t>This idea is presented in the same article about </a:t>
                </a:r>
                <a:r>
                  <a:rPr lang="en-GB" dirty="0"/>
                  <a:t>“Quantum Inference on Bayesian Networks”. </a:t>
                </a:r>
                <a:endParaRPr lang="en-GB" baseline="0" dirty="0"/>
              </a:p>
            </p:txBody>
          </p:sp>
        </mc:Choice>
        <mc:Fallback xmlns="">
          <p:sp>
            <p:nvSpPr>
              <p:cNvPr id="3" name="Marcador de Posição de Notas 2"/>
              <p:cNvSpPr>
                <a:spLocks noGrp="1"/>
              </p:cNvSpPr>
              <p:nvPr>
                <p:ph type="body" idx="1"/>
              </p:nvPr>
            </p:nvSpPr>
            <p:spPr/>
            <p:txBody>
              <a:bodyPr/>
              <a:lstStyle/>
              <a:p>
                <a:r>
                  <a:rPr lang="en-GB" dirty="0"/>
                  <a:t>The quantum version can be done in a more efficient way. This is possible because we can apply </a:t>
                </a:r>
                <a:r>
                  <a:rPr lang="en-GB" dirty="0" err="1"/>
                  <a:t>Grovers</a:t>
                </a:r>
                <a:r>
                  <a:rPr lang="en-GB" dirty="0"/>
                  <a:t> algorithm.  </a:t>
                </a:r>
                <a:r>
                  <a:rPr lang="en-GB" dirty="0" err="1"/>
                  <a:t>Grovers</a:t>
                </a:r>
                <a:r>
                  <a:rPr lang="en-GB" dirty="0"/>
                  <a:t> algorithm performs a search in a disordered database with a square root speed up. While the classical search takes a number of operations proportion to half of the elements in the database, </a:t>
                </a:r>
                <a:r>
                  <a:rPr lang="en-GB" dirty="0" err="1"/>
                  <a:t>Grovers</a:t>
                </a:r>
                <a:r>
                  <a:rPr lang="en-GB" dirty="0"/>
                  <a:t> algorithm only needs the square root of that operations.</a:t>
                </a:r>
              </a:p>
              <a:p>
                <a:r>
                  <a:rPr lang="en-GB" dirty="0"/>
                  <a:t>In concrete our quantum state can be divided in 2 bases one that contain the right values for the evidences and one other that contains the wrong values. </a:t>
                </a:r>
                <a:r>
                  <a:rPr lang="en-GB" dirty="0" err="1"/>
                  <a:t>Grovers</a:t>
                </a:r>
                <a:r>
                  <a:rPr lang="en-GB" dirty="0"/>
                  <a:t> algorithm can be used to amplify the state that contains the right values for the evidences, it is analogous to choosing this state as the element that we where searching in the database.  After a number of operations proportional to </a:t>
                </a:r>
                <a:r>
                  <a:rPr lang="en-GB" sz="1200" i="0">
                    <a:latin typeface="Cambria Math" panose="02040503050406030204" pitchFamily="18" charset="0"/>
                  </a:rPr>
                  <a:t>√(</a:t>
                </a:r>
                <a:r>
                  <a:rPr lang="pt-PT" sz="1200" i="0">
                    <a:latin typeface="Cambria Math" panose="02040503050406030204" pitchFamily="18" charset="0"/>
                  </a:rPr>
                  <a:t>1</a:t>
                </a:r>
                <a:r>
                  <a:rPr lang="en-GB" sz="1200" i="0">
                    <a:latin typeface="Cambria Math" panose="02040503050406030204" pitchFamily="18" charset="0"/>
                  </a:rPr>
                  <a:t>/(</a:t>
                </a:r>
                <a:r>
                  <a:rPr lang="pt-PT" sz="1200" i="0">
                    <a:latin typeface="Cambria Math" panose="02040503050406030204" pitchFamily="18" charset="0"/>
                  </a:rPr>
                  <a:t>𝑃(𝑒)</a:t>
                </a:r>
                <a:r>
                  <a:rPr lang="en-GB" sz="1200" i="0">
                    <a:latin typeface="Cambria Math" panose="02040503050406030204" pitchFamily="18" charset="0"/>
                  </a:rPr>
                  <a:t>))</a:t>
                </a:r>
                <a:r>
                  <a:rPr lang="en-GB" dirty="0"/>
                  <a:t> we obtain</a:t>
                </a:r>
                <a:r>
                  <a:rPr lang="en-GB" baseline="0" dirty="0"/>
                  <a:t> a state that contains with 99% of certainty the right values for the evidences. Now every sample is used to infer the conditional probability. </a:t>
                </a:r>
              </a:p>
              <a:p>
                <a:r>
                  <a:rPr lang="en-GB" baseline="0" dirty="0"/>
                  <a:t>Comparing the complexity of the 2 version, the conclusion is that when the Bayesian network is not do dense connected there is a square root speed up to generate a sample.</a:t>
                </a:r>
              </a:p>
            </p:txBody>
          </p:sp>
        </mc:Fallback>
      </mc:AlternateContent>
      <p:sp>
        <p:nvSpPr>
          <p:cNvPr id="4" name="Marcador de Posição do Número do Diapositivo 3"/>
          <p:cNvSpPr>
            <a:spLocks noGrp="1"/>
          </p:cNvSpPr>
          <p:nvPr>
            <p:ph type="sldNum" sz="quarter" idx="5"/>
          </p:nvPr>
        </p:nvSpPr>
        <p:spPr/>
        <p:txBody>
          <a:bodyPr/>
          <a:lstStyle/>
          <a:p>
            <a:fld id="{6033D579-A409-4FC3-8382-684E5E59F049}" type="slidenum">
              <a:rPr lang="en-GB" smtClean="0"/>
              <a:t>12</a:t>
            </a:fld>
            <a:endParaRPr lang="en-GB"/>
          </a:p>
        </p:txBody>
      </p:sp>
    </p:spTree>
    <p:extLst>
      <p:ext uri="{BB962C8B-B14F-4D97-AF65-F5344CB8AC3E}">
        <p14:creationId xmlns:p14="http://schemas.microsoft.com/office/powerpoint/2010/main" val="1999522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After some research on quantum decision making, I did not found a quantum analogue to obtain the same result as in the classical version.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simple approach to this task, is to compute the conditional probability on a quantum computer with a square root speed up and then obtain the Expected Utilities classically.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then I asked myself if there was not a way to do the whole process on the quantum computer, and discovered what seems to be a way through.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13</a:t>
            </a:fld>
            <a:endParaRPr lang="en-GB"/>
          </a:p>
        </p:txBody>
      </p:sp>
    </p:spTree>
    <p:extLst>
      <p:ext uri="{BB962C8B-B14F-4D97-AF65-F5344CB8AC3E}">
        <p14:creationId xmlns:p14="http://schemas.microsoft.com/office/powerpoint/2010/main" val="310744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mentioned before the Action variable is entangled with the Result variable. Which means that a transformation to one of them has an impact on the other one. The idea is to apply the utility function to the Result variable, this means amplifying the states that have a greater utility, and then look to what happened to the action variable.</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14</a:t>
            </a:fld>
            <a:endParaRPr lang="en-GB"/>
          </a:p>
        </p:txBody>
      </p:sp>
    </p:spTree>
    <p:extLst>
      <p:ext uri="{BB962C8B-B14F-4D97-AF65-F5344CB8AC3E}">
        <p14:creationId xmlns:p14="http://schemas.microsoft.com/office/powerpoint/2010/main" val="55526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For that we amplify the states with the right evidences but do not define a value for the action variable, as before. This is the same process as we would try to obtain the conditional probability of P(r| evidences).</a:t>
            </a:r>
          </a:p>
          <a:p>
            <a:r>
              <a:rPr lang="en-GB" dirty="0"/>
              <a:t>Then if we look at the quantum state created we notice that it contains a superposition of all the terms necessary to determine the Expected utilities of the actions. For example if the result variable and the action variable are binary variables , the following 4 terms are presented in the quantum state. Which before were used to obtain the following conditional probabilities.</a:t>
            </a:r>
          </a:p>
          <a:p>
            <a:endParaRPr lang="en-GB" dirty="0"/>
          </a:p>
          <a:p>
            <a:endParaRPr lang="en-GB" dirty="0"/>
          </a:p>
          <a:p>
            <a:r>
              <a:rPr lang="en-GB" dirty="0"/>
              <a:t>This are all the conditional probabilities that we need to obtain the expected utilities of the actions.</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15</a:t>
            </a:fld>
            <a:endParaRPr lang="en-GB"/>
          </a:p>
        </p:txBody>
      </p:sp>
    </p:spTree>
    <p:extLst>
      <p:ext uri="{BB962C8B-B14F-4D97-AF65-F5344CB8AC3E}">
        <p14:creationId xmlns:p14="http://schemas.microsoft.com/office/powerpoint/2010/main" val="2702794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Applying the utility function to the state as result a state with this form.</a:t>
            </a:r>
          </a:p>
          <a:p>
            <a:r>
              <a:rPr lang="en-GB" dirty="0"/>
              <a:t>If we rewriting the same state defining also the states for the actions. We obtain 4 terms that correspond exactly to the terms that are summed up for the Expected utility of the 2 actions. The last step would be to some the terms that have the same instance for the action variable.</a:t>
            </a:r>
          </a:p>
          <a:p>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16</a:t>
            </a:fld>
            <a:endParaRPr lang="en-GB"/>
          </a:p>
        </p:txBody>
      </p:sp>
    </p:spTree>
    <p:extLst>
      <p:ext uri="{BB962C8B-B14F-4D97-AF65-F5344CB8AC3E}">
        <p14:creationId xmlns:p14="http://schemas.microsoft.com/office/powerpoint/2010/main" val="176749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Posição de Notas 2"/>
              <p:cNvSpPr>
                <a:spLocks noGrp="1"/>
              </p:cNvSpPr>
              <p:nvPr>
                <p:ph type="body" idx="1"/>
              </p:nvPr>
            </p:nvSpPr>
            <p:spPr/>
            <p:txBody>
              <a:bodyPr/>
              <a:lstStyle/>
              <a:p>
                <a:r>
                  <a:rPr lang="en-GB" dirty="0"/>
                  <a:t>If we write the same state only defining the action variable we obtained exactly that some.</a:t>
                </a:r>
              </a:p>
              <a:p>
                <a:r>
                  <a:rPr lang="en-GB" baseline="0" dirty="0"/>
                  <a:t>At this point, we can see that the probability of sampling some action proportional to there Expected utility.</a:t>
                </a:r>
              </a:p>
              <a:p>
                <a:r>
                  <a:rPr lang="en-GB" baseline="0" dirty="0"/>
                  <a:t> </a:t>
                </a:r>
              </a:p>
              <a:p>
                <a:endParaRPr lang="en-GB" dirty="0"/>
              </a:p>
            </p:txBody>
          </p:sp>
        </mc:Choice>
        <mc:Fallback xmlns="">
          <p:sp>
            <p:nvSpPr>
              <p:cNvPr id="3" name="Marcador de Posição de Notas 2"/>
              <p:cNvSpPr>
                <a:spLocks noGrp="1"/>
              </p:cNvSpPr>
              <p:nvPr>
                <p:ph type="body" idx="1"/>
              </p:nvPr>
            </p:nvSpPr>
            <p:spPr/>
            <p:txBody>
              <a:bodyPr/>
              <a:lstStyle/>
              <a:p>
                <a:r>
                  <a:rPr lang="en-GB" dirty="0"/>
                  <a:t>The same state can be written in function of the actions using the state constructed before.  There is a very interesting aspect in the probability of some action.  Because </a:t>
                </a:r>
                <a:r>
                  <a:rPr lang="pt-PT" i="0">
                    <a:latin typeface="Cambria Math" panose="02040503050406030204" pitchFamily="18" charset="0"/>
                    <a:ea typeface="Cambria Math" panose="02040503050406030204" pitchFamily="18" charset="0"/>
                  </a:rPr>
                  <a:t>𝛾</a:t>
                </a:r>
                <a:r>
                  <a:rPr lang="pt-PT" b="0" i="0">
                    <a:latin typeface="Cambria Math" panose="02040503050406030204" pitchFamily="18" charset="0"/>
                    <a:ea typeface="Cambria Math" panose="02040503050406030204" pitchFamily="18" charset="0"/>
                  </a:rPr>
                  <a:t>^2</a:t>
                </a:r>
                <a:r>
                  <a:rPr lang="en-GB" dirty="0"/>
                  <a:t> is the same as the probability as</a:t>
                </a:r>
                <a:r>
                  <a:rPr lang="en-GB" baseline="0" dirty="0"/>
                  <a:t> P(r,a0) and the probability of P(r,a0) is proportional to the conditional probability of P(</a:t>
                </a:r>
                <a:r>
                  <a:rPr lang="en-GB" baseline="0" dirty="0" err="1"/>
                  <a:t>r|a,e</a:t>
                </a:r>
                <a:r>
                  <a:rPr lang="en-GB" baseline="0" dirty="0"/>
                  <a:t>) the probability of any action is proportional to the own expected utility.</a:t>
                </a:r>
                <a:endParaRPr lang="en-GB" dirty="0"/>
              </a:p>
            </p:txBody>
          </p:sp>
        </mc:Fallback>
      </mc:AlternateContent>
      <p:sp>
        <p:nvSpPr>
          <p:cNvPr id="4" name="Marcador de Posição do Número do Diapositivo 3"/>
          <p:cNvSpPr>
            <a:spLocks noGrp="1"/>
          </p:cNvSpPr>
          <p:nvPr>
            <p:ph type="sldNum" sz="quarter" idx="5"/>
          </p:nvPr>
        </p:nvSpPr>
        <p:spPr/>
        <p:txBody>
          <a:bodyPr/>
          <a:lstStyle/>
          <a:p>
            <a:fld id="{6033D579-A409-4FC3-8382-684E5E59F049}" type="slidenum">
              <a:rPr lang="en-GB" smtClean="0"/>
              <a:t>17</a:t>
            </a:fld>
            <a:endParaRPr lang="en-GB"/>
          </a:p>
        </p:txBody>
      </p:sp>
    </p:spTree>
    <p:extLst>
      <p:ext uri="{BB962C8B-B14F-4D97-AF65-F5344CB8AC3E}">
        <p14:creationId xmlns:p14="http://schemas.microsoft.com/office/powerpoint/2010/main" val="547287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Now if the value of the proportionality constant, </a:t>
            </a:r>
            <a:r>
              <a:rPr lang="en-GB" dirty="0" err="1"/>
              <a:t>kn</a:t>
            </a:r>
            <a:r>
              <a:rPr lang="en-GB" dirty="0"/>
              <a:t>, is equal for all instances of the action variable. We can compare the Expected Utilities of some actions by their probabilities. This would mean that the action with the greatest probability would be the action with the greatest Expected utility. Which is the action that we are searching for.</a:t>
            </a:r>
          </a:p>
          <a:p>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18</a:t>
            </a:fld>
            <a:endParaRPr lang="en-GB"/>
          </a:p>
        </p:txBody>
      </p:sp>
    </p:spTree>
    <p:extLst>
      <p:ext uri="{BB962C8B-B14F-4D97-AF65-F5344CB8AC3E}">
        <p14:creationId xmlns:p14="http://schemas.microsoft.com/office/powerpoint/2010/main" val="57415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this point, only some samples are necessary to certify which is the action with the greatest probability/utility. Also there is no need to obtained conditional probabilities any more and the precision of the result grows. The precision grows because in the previous method, every conditional probability would have an error, and this errors would accumulate for the Expected Utility.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19</a:t>
            </a:fld>
            <a:endParaRPr lang="en-GB"/>
          </a:p>
        </p:txBody>
      </p:sp>
    </p:spTree>
    <p:extLst>
      <p:ext uri="{BB962C8B-B14F-4D97-AF65-F5344CB8AC3E}">
        <p14:creationId xmlns:p14="http://schemas.microsoft.com/office/powerpoint/2010/main" val="91071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Initially, a Bayesian Networks will be explained. Then one concrete application will be shown, which is the use of Bayesian Networks for decision making.</a:t>
            </a:r>
          </a:p>
          <a:p>
            <a:r>
              <a:rPr lang="en-GB" dirty="0"/>
              <a:t>After that the quantum analogue will be explored, with a great focus on quantum inference. This inference will then be used to understand how decision making could be done in the quantum world. The last topic is an implementation of the presented ideas on IBM’s quantum simulator.</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2</a:t>
            </a:fld>
            <a:endParaRPr lang="en-GB"/>
          </a:p>
        </p:txBody>
      </p:sp>
    </p:spTree>
    <p:extLst>
      <p:ext uri="{BB962C8B-B14F-4D97-AF65-F5344CB8AC3E}">
        <p14:creationId xmlns:p14="http://schemas.microsoft.com/office/powerpoint/2010/main" val="207310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This idea was implemented on IBM´s quantum simulator, in the figure we can see the Bayesian Network that was encoded.  It´s the most simple Network that could be used to verify the idea, to keep it simple. The other figure  represents the circuit that encodes the Bayesian Network to the quantum state.  The next step is to apply the Grover’s algorithm and the Utility function.</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20</a:t>
            </a:fld>
            <a:endParaRPr lang="en-GB"/>
          </a:p>
        </p:txBody>
      </p:sp>
    </p:spTree>
    <p:extLst>
      <p:ext uri="{BB962C8B-B14F-4D97-AF65-F5344CB8AC3E}">
        <p14:creationId xmlns:p14="http://schemas.microsoft.com/office/powerpoint/2010/main" val="62076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dirty="0">
                <a:solidFill>
                  <a:srgbClr val="191B0E"/>
                </a:solidFill>
              </a:rPr>
              <a:t>For the utility function selected</a:t>
            </a:r>
            <a:r>
              <a:rPr lang="en-GB" dirty="0"/>
              <a:t>, theoretically the probabilities, for action_0 would be 0,58  and 0,42 for action_1. </a:t>
            </a:r>
          </a:p>
          <a:p>
            <a:r>
              <a:rPr lang="en-GB" dirty="0"/>
              <a:t>As we can see in the figure the values are not perfect but they are in between the error gap. This error gap exists because Grover’s algorithm is probabilistic and the number of iterations in Grover´s algorithm must be an integer, so for some states we only obtain the right state with a probability smaller </a:t>
            </a:r>
            <a:r>
              <a:rPr lang="en-GB"/>
              <a:t>than 99%. </a:t>
            </a:r>
            <a:endParaRPr lang="en-GB" dirty="0"/>
          </a:p>
          <a:p>
            <a:r>
              <a:rPr lang="en-GB" dirty="0"/>
              <a:t>The error in this case is not a problem there is no difficulty to chose the best action correctly.</a:t>
            </a:r>
          </a:p>
          <a:p>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21</a:t>
            </a:fld>
            <a:endParaRPr lang="en-GB"/>
          </a:p>
        </p:txBody>
      </p:sp>
    </p:spTree>
    <p:extLst>
      <p:ext uri="{BB962C8B-B14F-4D97-AF65-F5344CB8AC3E}">
        <p14:creationId xmlns:p14="http://schemas.microsoft.com/office/powerpoint/2010/main" val="2193010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a:t>I </a:t>
            </a:r>
            <a:r>
              <a:rPr lang="en-GB" dirty="0"/>
              <a:t>conclude that </a:t>
            </a:r>
            <a:r>
              <a:rPr lang="en-GB" sz="1200" dirty="0"/>
              <a:t>process is efficient and can be easily implemented.</a:t>
            </a:r>
          </a:p>
          <a:p>
            <a:r>
              <a:rPr lang="en-GB" dirty="0"/>
              <a:t>As future work I am seeking for a a way to reduce the number of samples necessary, maybe find an algorithm that amplifies the state with the most probability.</a:t>
            </a:r>
          </a:p>
          <a:p>
            <a:r>
              <a:rPr lang="en-GB" dirty="0"/>
              <a:t>Another interesting topic is to understand to what extent the complexity is indeed reduced. </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22</a:t>
            </a:fld>
            <a:endParaRPr lang="en-GB"/>
          </a:p>
        </p:txBody>
      </p:sp>
    </p:spTree>
    <p:extLst>
      <p:ext uri="{BB962C8B-B14F-4D97-AF65-F5344CB8AC3E}">
        <p14:creationId xmlns:p14="http://schemas.microsoft.com/office/powerpoint/2010/main" val="47956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Posição de Notas 2"/>
              <p:cNvSpPr>
                <a:spLocks noGrp="1"/>
              </p:cNvSpPr>
              <p:nvPr>
                <p:ph type="body" idx="1"/>
              </p:nvPr>
            </p:nvSpPr>
            <p:spPr/>
            <p:txBody>
              <a:bodyPr/>
              <a:lstStyle/>
              <a:p>
                <a:r>
                  <a:rPr lang="en-GB" dirty="0"/>
                  <a:t>A Bayesian Network is a graphical representation of the joint probability distribution (a joint probability distribution is a table as shown in the image, this table has a probability associated to each possible configuration of the variables represented). The Bayesian Network has 2 part’s the directed acyclic graph and conditional probability tables. The graph maps the causal relations between the variables and the conditional probabilities quantify this relations. The joint probability table can be retrieved from the Bayesian Networks using the following equation. To reconstruct every entry of the joint probability table. </a:t>
                </a:r>
              </a:p>
              <a:p>
                <a:r>
                  <a:rPr lang="en-GB" dirty="0"/>
                  <a:t>It is useful to use such a representation, because the dimension of the Bayesian Network is bounded a term that grows linear with the number of variables(for binary variable the term is </a:t>
                </a:r>
                <a14:m>
                  <m:oMath xmlns:m="http://schemas.openxmlformats.org/officeDocument/2006/math">
                    <m:r>
                      <a:rPr lang="en-GB" b="0" i="1" smtClean="0">
                        <a:latin typeface="Cambria Math" panose="02040503050406030204" pitchFamily="18" charset="0"/>
                      </a:rPr>
                      <m:t>𝑛</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𝑚</m:t>
                        </m:r>
                      </m:sup>
                    </m:sSup>
                  </m:oMath>
                </a14:m>
                <a:r>
                  <a:rPr lang="en-GB" dirty="0"/>
                  <a:t>)</a:t>
                </a:r>
                <a:r>
                  <a:rPr lang="en-GB" baseline="0" dirty="0"/>
                  <a:t>. This is not true for the Joint probability distribution table because the number of entries grow exponentially the number of variables.</a:t>
                </a:r>
                <a:endParaRPr lang="en-GB" dirty="0"/>
              </a:p>
            </p:txBody>
          </p:sp>
        </mc:Choice>
        <mc:Fallback xmlns="">
          <p:sp>
            <p:nvSpPr>
              <p:cNvPr id="3" name="Marcador de Posição de Notas 2"/>
              <p:cNvSpPr>
                <a:spLocks noGrp="1"/>
              </p:cNvSpPr>
              <p:nvPr>
                <p:ph type="body" idx="1"/>
              </p:nvPr>
            </p:nvSpPr>
            <p:spPr/>
            <p:txBody>
              <a:bodyPr/>
              <a:lstStyle/>
              <a:p>
                <a:r>
                  <a:rPr lang="en-GB" dirty="0"/>
                  <a:t>A Bayesian Network is a graphical representation of the joint probability distribution (a joint probability distribution is a table as shown in the image, this table has a probability associated to each possible configuration of the variables represented). The Bayesian Network has 2 part’s the directed acyclic graph and conditional probability tables. The graph maps the causal relations between the variables and the conditional probabilities quantify this relations. The joint probability table can be retrieved from the Bayesian Networks using the following equation. To reconstruct every entry of the joint probability table. </a:t>
                </a:r>
              </a:p>
              <a:p>
                <a:r>
                  <a:rPr lang="en-GB" dirty="0"/>
                  <a:t>It is useful to use such a representation, because the dimension of the Bayesian Network is bounded a term that grows linear with the number of variables(for binary variable the term is </a:t>
                </a:r>
                <a:r>
                  <a:rPr lang="en-GB" b="0" i="0">
                    <a:latin typeface="Cambria Math" panose="02040503050406030204" pitchFamily="18" charset="0"/>
                  </a:rPr>
                  <a:t>𝑛2^𝑚</a:t>
                </a:r>
                <a:r>
                  <a:rPr lang="en-GB" dirty="0"/>
                  <a:t>)</a:t>
                </a:r>
                <a:r>
                  <a:rPr lang="en-GB" baseline="0" dirty="0"/>
                  <a:t>. This is not true for the Joint probability distribution table because the number of entries grow exponentially the number of variables.</a:t>
                </a:r>
                <a:endParaRPr lang="en-GB" dirty="0"/>
              </a:p>
            </p:txBody>
          </p:sp>
        </mc:Fallback>
      </mc:AlternateContent>
      <p:sp>
        <p:nvSpPr>
          <p:cNvPr id="4" name="Marcador de Posição do Número do Diapositivo 3"/>
          <p:cNvSpPr>
            <a:spLocks noGrp="1"/>
          </p:cNvSpPr>
          <p:nvPr>
            <p:ph type="sldNum" sz="quarter" idx="5"/>
          </p:nvPr>
        </p:nvSpPr>
        <p:spPr/>
        <p:txBody>
          <a:bodyPr/>
          <a:lstStyle/>
          <a:p>
            <a:fld id="{6033D579-A409-4FC3-8382-684E5E59F049}" type="slidenum">
              <a:rPr lang="en-GB" smtClean="0"/>
              <a:t>3</a:t>
            </a:fld>
            <a:endParaRPr lang="en-GB"/>
          </a:p>
        </p:txBody>
      </p:sp>
    </p:spTree>
    <p:extLst>
      <p:ext uri="{BB962C8B-B14F-4D97-AF65-F5344CB8AC3E}">
        <p14:creationId xmlns:p14="http://schemas.microsoft.com/office/powerpoint/2010/main" val="31740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To understand why a compact representation is important. I want to present you a problem of exponential growth.</a:t>
            </a:r>
          </a:p>
          <a:p>
            <a:r>
              <a:rPr lang="en-GB" dirty="0"/>
              <a:t>Imagine that a robot has 100 motors (the human body has more than 600 muscles), and every motor can switch between 10 different discrete states. Then there are a total of 10^100 combinations of states in which the motors can be. Now if the robot has an uncertain task to perform, there is a probability associated to each combination of states. A joint Probability Distribution table which maps this probabilities of success would have 10^100 entries. If we compare this number with the number of atoms in the known universe which is approximately 10^80, we understand that the table would have more entries that atoms in the world. Obviously, there are no memory that could save this amount of information. </a:t>
            </a:r>
          </a:p>
          <a:p>
            <a:r>
              <a:rPr lang="en-GB" dirty="0"/>
              <a:t>But the same information could be saved efficiently be a Bayesian Network.</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4</a:t>
            </a:fld>
            <a:endParaRPr lang="en-GB"/>
          </a:p>
        </p:txBody>
      </p:sp>
    </p:spTree>
    <p:extLst>
      <p:ext uri="{BB962C8B-B14F-4D97-AF65-F5344CB8AC3E}">
        <p14:creationId xmlns:p14="http://schemas.microsoft.com/office/powerpoint/2010/main" val="110235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In many uncertain domains conditional probabilities are very useful. For example, it is useful for doctor to know which is the most probable disease that the patient could have for the symptoms observed. </a:t>
            </a:r>
          </a:p>
          <a:p>
            <a:r>
              <a:rPr lang="en-GB" dirty="0"/>
              <a:t>The conditional probability can be obtained with Bayes Theorem using joint probabilities, as we can see in the equation. In this way, conditional probability can be constructed from the Joint probability distribution tables and also from the Bayesian Network, that contains the same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Bayesian Networks can represent an exponential amount of information in linear space but to retrieve the joint probabilities it takes exponential time. </a:t>
            </a:r>
          </a:p>
          <a:p>
            <a:r>
              <a:rPr lang="en-GB" dirty="0"/>
              <a:t>There are various algorithms to infer these conditional probabilities from Bayesian Networks, some are exact but require exponential time. For that reason the most algorithm´s used are approximate. The approximate algorithms require less computational resources. </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5</a:t>
            </a:fld>
            <a:endParaRPr lang="en-GB"/>
          </a:p>
        </p:txBody>
      </p:sp>
    </p:spTree>
    <p:extLst>
      <p:ext uri="{BB962C8B-B14F-4D97-AF65-F5344CB8AC3E}">
        <p14:creationId xmlns:p14="http://schemas.microsoft.com/office/powerpoint/2010/main" val="274027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Posição de Notas 2"/>
              <p:cNvSpPr>
                <a:spLocks noGrp="1"/>
              </p:cNvSpPr>
              <p:nvPr>
                <p:ph type="body" idx="1"/>
              </p:nvPr>
            </p:nvSpPr>
            <p:spPr/>
            <p:txBody>
              <a:bodyPr/>
              <a:lstStyle/>
              <a:p>
                <a:pPr marL="0" indent="0">
                  <a:buNone/>
                </a:pPr>
                <a:r>
                  <a:rPr lang="en-GB" sz="1200" dirty="0"/>
                  <a:t>Bayesian Network can be used to make decisions. For this task, it is necessary to have also an utility function. This utility function gives a value to every possible outcome. A very known utility function is money, because it quantifies the value of objects and services. </a:t>
                </a:r>
              </a:p>
              <a:p>
                <a:pPr marL="0" indent="0">
                  <a:buNone/>
                </a:pPr>
                <a:r>
                  <a:rPr lang="en-GB" sz="1200" dirty="0"/>
                  <a:t>So from the Bayesian Network we can infer the probability of some outcome and from the utility function the value of the outcome. This 2 values combined allow us to determine which is the Expected  Utility of some action. If the expected utility of all action are know, the one with the greatest Expected Utility should be chosen. </a:t>
                </a:r>
              </a:p>
            </p:txBody>
          </p:sp>
        </mc:Choice>
        <mc:Fallback xmlns="">
          <p:sp>
            <p:nvSpPr>
              <p:cNvPr id="3" name="Marcador de Posição de Notas 2"/>
              <p:cNvSpPr>
                <a:spLocks noGrp="1"/>
              </p:cNvSpPr>
              <p:nvPr>
                <p:ph type="body" idx="1"/>
              </p:nvPr>
            </p:nvSpPr>
            <p:spPr/>
            <p:txBody>
              <a:bodyPr/>
              <a:lstStyle/>
              <a:p>
                <a:pPr marL="0" indent="0">
                  <a:buNone/>
                </a:pPr>
                <a:r>
                  <a:rPr lang="en-GB" sz="1200" dirty="0"/>
                  <a:t>Ex: The expected utility of playing in the lottery is the probability of winning times the possible wins. </a:t>
                </a:r>
              </a:p>
              <a:p>
                <a:pPr marL="0" indent="0">
                  <a:buNone/>
                </a:pPr>
                <a:r>
                  <a:rPr lang="pt-PT" sz="1200" b="0" i="0">
                    <a:latin typeface="Cambria Math" panose="02040503050406030204" pitchFamily="18" charset="0"/>
                  </a:rPr>
                  <a:t>〖𝐸𝑈〗_𝑙𝑜𝑡𝑡𝑒𝑟𝑦=1</a:t>
                </a:r>
                <a:r>
                  <a:rPr lang="en-GB" sz="1200" b="0" i="0">
                    <a:latin typeface="Cambria Math" panose="02040503050406030204" pitchFamily="18" charset="0"/>
                  </a:rPr>
                  <a:t>/</a:t>
                </a:r>
                <a:r>
                  <a:rPr lang="pt-PT" sz="1200" b="0" i="0">
                    <a:latin typeface="Cambria Math" panose="02040503050406030204" pitchFamily="18" charset="0"/>
                  </a:rPr>
                  <a:t>1000000</a:t>
                </a:r>
                <a:r>
                  <a:rPr lang="en-GB" sz="1200" i="0">
                    <a:latin typeface="Cambria Math" panose="02040503050406030204" pitchFamily="18" charset="0"/>
                    <a:ea typeface="Cambria Math" panose="02040503050406030204" pitchFamily="18" charset="0"/>
                  </a:rPr>
                  <a:t>×</a:t>
                </a:r>
                <a:r>
                  <a:rPr lang="pt-PT" sz="1200" b="0" i="0">
                    <a:latin typeface="Cambria Math" panose="02040503050406030204" pitchFamily="18" charset="0"/>
                    <a:ea typeface="Cambria Math" panose="02040503050406030204" pitchFamily="18" charset="0"/>
                  </a:rPr>
                  <a:t>100000=1/10</a:t>
                </a:r>
                <a:endParaRPr lang="en-GB" sz="1200" dirty="0"/>
              </a:p>
              <a:p>
                <a:pPr marL="0" indent="0">
                  <a:buNone/>
                </a:pPr>
                <a:r>
                  <a:rPr lang="en-GB" sz="1200" dirty="0"/>
                  <a:t>As the value is less than 1 it´s not a profitable action to take</a:t>
                </a:r>
                <a:endParaRPr lang="en-GB" dirty="0"/>
              </a:p>
            </p:txBody>
          </p:sp>
        </mc:Fallback>
      </mc:AlternateContent>
      <p:sp>
        <p:nvSpPr>
          <p:cNvPr id="4" name="Marcador de Posição do Número do Diapositivo 3"/>
          <p:cNvSpPr>
            <a:spLocks noGrp="1"/>
          </p:cNvSpPr>
          <p:nvPr>
            <p:ph type="sldNum" sz="quarter" idx="5"/>
          </p:nvPr>
        </p:nvSpPr>
        <p:spPr/>
        <p:txBody>
          <a:bodyPr/>
          <a:lstStyle/>
          <a:p>
            <a:fld id="{6033D579-A409-4FC3-8382-684E5E59F049}" type="slidenum">
              <a:rPr lang="en-GB" smtClean="0"/>
              <a:t>6</a:t>
            </a:fld>
            <a:endParaRPr lang="en-GB"/>
          </a:p>
        </p:txBody>
      </p:sp>
    </p:spTree>
    <p:extLst>
      <p:ext uri="{BB962C8B-B14F-4D97-AF65-F5344CB8AC3E}">
        <p14:creationId xmlns:p14="http://schemas.microsoft.com/office/powerpoint/2010/main" val="314125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instance, if some person want´s to play in a lottery. He could determine the Expected Utility of playing in each of the lotteries and choose the one with the greatest Expected Utility. </a:t>
            </a:r>
          </a:p>
          <a:p>
            <a:r>
              <a:rPr lang="en-GB" dirty="0"/>
              <a:t>Imagine that in the lottery 1, the probability of winning 1 in a million times and the value of the utility is the money that we win, which is 100000 euros, and the probability of not winning times the reward of not winning, which is 0, gives us the expected utility of that lottery. </a:t>
            </a:r>
          </a:p>
          <a:p>
            <a:r>
              <a:rPr lang="en-GB" dirty="0"/>
              <a:t>After applying the same idea to lottery 2, we can know compare and decide the best lottery to play. Maximizing the reward which is money in this case.</a:t>
            </a:r>
          </a:p>
        </p:txBody>
      </p:sp>
      <p:sp>
        <p:nvSpPr>
          <p:cNvPr id="4" name="Slide Number Placeholder 3"/>
          <p:cNvSpPr>
            <a:spLocks noGrp="1"/>
          </p:cNvSpPr>
          <p:nvPr>
            <p:ph type="sldNum" sz="quarter" idx="10"/>
          </p:nvPr>
        </p:nvSpPr>
        <p:spPr/>
        <p:txBody>
          <a:bodyPr/>
          <a:lstStyle/>
          <a:p>
            <a:fld id="{6033D579-A409-4FC3-8382-684E5E59F049}" type="slidenum">
              <a:rPr lang="en-GB" smtClean="0"/>
              <a:t>7</a:t>
            </a:fld>
            <a:endParaRPr lang="en-GB"/>
          </a:p>
        </p:txBody>
      </p:sp>
    </p:spTree>
    <p:extLst>
      <p:ext uri="{BB962C8B-B14F-4D97-AF65-F5344CB8AC3E}">
        <p14:creationId xmlns:p14="http://schemas.microsoft.com/office/powerpoint/2010/main" val="409767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dirty="0"/>
              <a:t>Now I will present the Rejection Sampling algorithm, that is an approximate algorithm. Rejection Sampling is not the best algorithm that exists but it is similar to the quantum version, so it is important to understand this one first. This algorithm generates samples that contain defined values for the variables. It goes through every node and samples from the probabilities given, a value for the variable. </a:t>
            </a:r>
          </a:p>
          <a:p>
            <a:r>
              <a:rPr lang="en-GB" dirty="0"/>
              <a:t>By doing the sampling process like that , every sample is obtained with probability associated to the values defined.</a:t>
            </a:r>
          </a:p>
          <a:p>
            <a:r>
              <a:rPr lang="en-GB" dirty="0"/>
              <a:t>To obtain a certain conditional probability, it is only necessary to dived the number of samples that verify the right values for the variable and the evidences by the samples that verify the right value for the evidences. </a:t>
            </a:r>
          </a:p>
          <a:p>
            <a:r>
              <a:rPr lang="en-GB" dirty="0"/>
              <a:t>In concrete, if we want to know the probability  of the </a:t>
            </a:r>
            <a:r>
              <a:rPr lang="en-GB" dirty="0" err="1"/>
              <a:t>Xray</a:t>
            </a:r>
            <a:r>
              <a:rPr lang="en-GB" dirty="0"/>
              <a:t> is true knowing that the person is a smoker. We would dived the number of samples with the value true for the </a:t>
            </a:r>
            <a:r>
              <a:rPr lang="en-GB" dirty="0" err="1"/>
              <a:t>Xray</a:t>
            </a:r>
            <a:r>
              <a:rPr lang="en-GB" dirty="0"/>
              <a:t> and Smoking by the samples that have the value true for smoking. </a:t>
            </a:r>
          </a:p>
          <a:p>
            <a:r>
              <a:rPr lang="en-GB" dirty="0"/>
              <a:t>The problem associated to this algorithm is that not all samples are used. Every time that a samples has a different value for the evidence variables this sample is thrown away. This means that the number of useful samples are generated with the probability of having the evidence variables true. </a:t>
            </a:r>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8</a:t>
            </a:fld>
            <a:endParaRPr lang="en-GB" dirty="0"/>
          </a:p>
        </p:txBody>
      </p:sp>
    </p:spTree>
    <p:extLst>
      <p:ext uri="{BB962C8B-B14F-4D97-AF65-F5344CB8AC3E}">
        <p14:creationId xmlns:p14="http://schemas.microsoft.com/office/powerpoint/2010/main" val="814884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GB" sz="1200" dirty="0"/>
              <a:t>There is a quantum version for this algorithm, here the Bayesian network is encoded to a quantum state. A variable is now represented by a superposition of states. And the causal relations between the variables are mapped using entanglement between them. </a:t>
            </a:r>
            <a:endParaRPr lang="en-GB" dirty="0"/>
          </a:p>
        </p:txBody>
      </p:sp>
      <p:sp>
        <p:nvSpPr>
          <p:cNvPr id="4" name="Marcador de Posição do Número do Diapositivo 3"/>
          <p:cNvSpPr>
            <a:spLocks noGrp="1"/>
          </p:cNvSpPr>
          <p:nvPr>
            <p:ph type="sldNum" sz="quarter" idx="5"/>
          </p:nvPr>
        </p:nvSpPr>
        <p:spPr/>
        <p:txBody>
          <a:bodyPr/>
          <a:lstStyle/>
          <a:p>
            <a:fld id="{6033D579-A409-4FC3-8382-684E5E59F049}" type="slidenum">
              <a:rPr lang="en-GB" smtClean="0"/>
              <a:t>9</a:t>
            </a:fld>
            <a:endParaRPr lang="en-GB"/>
          </a:p>
        </p:txBody>
      </p:sp>
    </p:spTree>
    <p:extLst>
      <p:ext uri="{BB962C8B-B14F-4D97-AF65-F5344CB8AC3E}">
        <p14:creationId xmlns:p14="http://schemas.microsoft.com/office/powerpoint/2010/main" val="2836852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CE5E37E-9B2B-4502-91F6-72FA8071E8E4}" type="datetimeFigureOut">
              <a:rPr lang="en-GB" smtClean="0"/>
              <a:t>11/04/2019</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DB64ABE-DFD4-45C1-8692-8FCF7F5D1BE1}" type="slidenum">
              <a:rPr lang="en-GB" smtClean="0"/>
              <a:t>‹nº›</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2900166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CE5E37E-9B2B-4502-91F6-72FA8071E8E4}"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260205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CE5E37E-9B2B-4502-91F6-72FA8071E8E4}"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143105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1CE5E37E-9B2B-4502-91F6-72FA8071E8E4}"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2792341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CE5E37E-9B2B-4502-91F6-72FA8071E8E4}" type="datetimeFigureOut">
              <a:rPr lang="en-GB" smtClean="0"/>
              <a:t>11/04/2019</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DB64ABE-DFD4-45C1-8692-8FCF7F5D1BE1}" type="slidenum">
              <a:rPr lang="en-GB" smtClean="0"/>
              <a:t>‹nº›</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956406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PT"/>
              <a:t>Clique para editar o estilo de título do Modelo Global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1CE5E37E-9B2B-4502-91F6-72FA8071E8E4}"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254502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1CE5E37E-9B2B-4502-91F6-72FA8071E8E4}" type="datetimeFigureOut">
              <a:rPr lang="en-GB" smtClean="0"/>
              <a:t>11/04/2019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2896381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1CE5E37E-9B2B-4502-91F6-72FA8071E8E4}" type="datetimeFigureOut">
              <a:rPr lang="en-GB" smtClean="0"/>
              <a:t>11/04/2019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428684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5E37E-9B2B-4502-91F6-72FA8071E8E4}" type="datetimeFigureOut">
              <a:rPr lang="en-GB" smtClean="0"/>
              <a:t>11/04/2019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B64ABE-DFD4-45C1-8692-8FCF7F5D1BE1}" type="slidenum">
              <a:rPr lang="en-GB" smtClean="0"/>
              <a:t>‹nº›</a:t>
            </a:fld>
            <a:endParaRPr lang="en-GB"/>
          </a:p>
        </p:txBody>
      </p:sp>
    </p:spTree>
    <p:extLst>
      <p:ext uri="{BB962C8B-B14F-4D97-AF65-F5344CB8AC3E}">
        <p14:creationId xmlns:p14="http://schemas.microsoft.com/office/powerpoint/2010/main" val="3834467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CE5E37E-9B2B-4502-91F6-72FA8071E8E4}" type="datetimeFigureOut">
              <a:rPr lang="en-GB" smtClean="0"/>
              <a:t>11/04/2019</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DB64ABE-DFD4-45C1-8692-8FCF7F5D1BE1}" type="slidenum">
              <a:rPr lang="en-GB" smtClean="0"/>
              <a:t>‹nº›</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5088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CE5E37E-9B2B-4502-91F6-72FA8071E8E4}" type="datetimeFigureOut">
              <a:rPr lang="en-GB" smtClean="0"/>
              <a:t>11/04/2019</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DB64ABE-DFD4-45C1-8692-8FCF7F5D1BE1}" type="slidenum">
              <a:rPr lang="en-GB" smtClean="0"/>
              <a:t>‹nº›</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947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CE5E37E-9B2B-4502-91F6-72FA8071E8E4}" type="datetimeFigureOut">
              <a:rPr lang="en-GB" smtClean="0"/>
              <a:t>11/04/2019</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DB64ABE-DFD4-45C1-8692-8FCF7F5D1BE1}" type="slidenum">
              <a:rPr lang="en-GB" smtClean="0"/>
              <a:t>‹nº›</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150500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9B58E-3060-48CF-BDEC-08524CB12070}"/>
              </a:ext>
            </a:extLst>
          </p:cNvPr>
          <p:cNvSpPr>
            <a:spLocks noGrp="1"/>
          </p:cNvSpPr>
          <p:nvPr>
            <p:ph type="ctrTitle"/>
          </p:nvPr>
        </p:nvSpPr>
        <p:spPr>
          <a:xfrm>
            <a:off x="1715097" y="1168225"/>
            <a:ext cx="8368355" cy="3022697"/>
          </a:xfrm>
        </p:spPr>
        <p:txBody>
          <a:bodyPr/>
          <a:lstStyle/>
          <a:p>
            <a:br>
              <a:rPr lang="pt-PT" dirty="0"/>
            </a:br>
            <a:br>
              <a:rPr lang="pt-PT" dirty="0"/>
            </a:br>
            <a:r>
              <a:rPr lang="en-GB" dirty="0"/>
              <a:t>An approach to quantum Bayesian inference</a:t>
            </a:r>
          </a:p>
        </p:txBody>
      </p:sp>
      <p:sp>
        <p:nvSpPr>
          <p:cNvPr id="3" name="CaixaDeTexto 2">
            <a:extLst>
              <a:ext uri="{FF2B5EF4-FFF2-40B4-BE49-F238E27FC236}">
                <a16:creationId xmlns:a16="http://schemas.microsoft.com/office/drawing/2014/main" id="{96A5D97A-C3B5-4850-A1EF-2ECB5C9E684B}"/>
              </a:ext>
            </a:extLst>
          </p:cNvPr>
          <p:cNvSpPr txBox="1"/>
          <p:nvPr/>
        </p:nvSpPr>
        <p:spPr>
          <a:xfrm>
            <a:off x="1570715" y="4190922"/>
            <a:ext cx="9050567" cy="1200329"/>
          </a:xfrm>
          <a:prstGeom prst="rect">
            <a:avLst/>
          </a:prstGeom>
          <a:noFill/>
        </p:spPr>
        <p:txBody>
          <a:bodyPr wrap="square" rtlCol="0">
            <a:spAutoFit/>
          </a:bodyPr>
          <a:lstStyle/>
          <a:p>
            <a:r>
              <a:rPr lang="en-GB" dirty="0"/>
              <a:t>12th April 2019</a:t>
            </a:r>
          </a:p>
          <a:p>
            <a:r>
              <a:rPr lang="en-GB" dirty="0"/>
              <a:t>Michael de Oliveira</a:t>
            </a:r>
          </a:p>
          <a:p>
            <a:r>
              <a:rPr lang="en-GB" dirty="0"/>
              <a:t>Q DAYS 2019</a:t>
            </a:r>
          </a:p>
          <a:p>
            <a:r>
              <a:rPr lang="en-GB" dirty="0"/>
              <a:t>University of Minho</a:t>
            </a:r>
          </a:p>
        </p:txBody>
      </p:sp>
      <p:pic>
        <p:nvPicPr>
          <p:cNvPr id="5" name="Imagem 4" descr="Uma imagem com objeto&#10;&#10;Descrição gerada automaticamente">
            <a:extLst>
              <a:ext uri="{FF2B5EF4-FFF2-40B4-BE49-F238E27FC236}">
                <a16:creationId xmlns:a16="http://schemas.microsoft.com/office/drawing/2014/main" id="{61279B4F-B49F-4B72-A26B-714001C13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421" y="5506771"/>
            <a:ext cx="1419157" cy="1286702"/>
          </a:xfrm>
          <a:prstGeom prst="rect">
            <a:avLst/>
          </a:prstGeom>
        </p:spPr>
      </p:pic>
    </p:spTree>
    <p:extLst>
      <p:ext uri="{BB962C8B-B14F-4D97-AF65-F5344CB8AC3E}">
        <p14:creationId xmlns:p14="http://schemas.microsoft.com/office/powerpoint/2010/main" val="99403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89C08-2223-4C88-AC10-21DDCDB4046B}"/>
              </a:ext>
            </a:extLst>
          </p:cNvPr>
          <p:cNvSpPr>
            <a:spLocks noGrp="1"/>
          </p:cNvSpPr>
          <p:nvPr>
            <p:ph type="title"/>
          </p:nvPr>
        </p:nvSpPr>
        <p:spPr>
          <a:xfrm>
            <a:off x="1515979" y="161971"/>
            <a:ext cx="9601200" cy="1485900"/>
          </a:xfrm>
        </p:spPr>
        <p:txBody>
          <a:bodyPr/>
          <a:lstStyle/>
          <a:p>
            <a:pPr algn="ctr"/>
            <a:r>
              <a:rPr lang="pt-PT" dirty="0"/>
              <a:t>Quantum </a:t>
            </a:r>
            <a:r>
              <a:rPr lang="en-GB" dirty="0"/>
              <a:t>Inference</a:t>
            </a:r>
            <a:r>
              <a:rPr lang="pt-PT" dirty="0"/>
              <a:t> </a:t>
            </a:r>
            <a:r>
              <a:rPr lang="pt-PT" dirty="0" err="1"/>
              <a:t>on</a:t>
            </a:r>
            <a:r>
              <a:rPr lang="pt-PT" dirty="0"/>
              <a:t> </a:t>
            </a:r>
            <a:r>
              <a:rPr lang="pt-PT" dirty="0" err="1"/>
              <a:t>Bayesian</a:t>
            </a:r>
            <a:r>
              <a:rPr lang="pt-PT" dirty="0"/>
              <a:t> Networks</a:t>
            </a:r>
            <a:endParaRPr lang="en-GB" dirty="0"/>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56F243A9-A8EB-45F2-8EAA-CAE64BC90134}"/>
                  </a:ext>
                </a:extLst>
              </p:cNvPr>
              <p:cNvSpPr>
                <a:spLocks noGrp="1"/>
              </p:cNvSpPr>
              <p:nvPr>
                <p:ph idx="1"/>
              </p:nvPr>
            </p:nvSpPr>
            <p:spPr>
              <a:xfrm>
                <a:off x="874295" y="1888502"/>
                <a:ext cx="6301178" cy="4143329"/>
              </a:xfrm>
            </p:spPr>
            <p:txBody>
              <a:bodyPr>
                <a:normAutofit fontScale="85000" lnSpcReduction="10000"/>
              </a:bodyPr>
              <a:lstStyle/>
              <a:p>
                <a:r>
                  <a:rPr lang="en-GB" dirty="0"/>
                  <a:t>The circuit that encodes the Bayesian Network only needs conditional Rotations, as shown in [Low, Yoder, Chuang, 2014] (“Quantum Inference on Bayesian Networks”). </a:t>
                </a:r>
              </a:p>
              <a:p>
                <a:endParaRPr lang="en-GB" dirty="0"/>
              </a:p>
              <a:p>
                <a:r>
                  <a:rPr lang="en-GB" dirty="0"/>
                  <a:t>Rotations are controlled by the parent nodes.</a:t>
                </a:r>
              </a:p>
              <a:p>
                <a:endParaRPr lang="en-GB" dirty="0"/>
              </a:p>
              <a:p>
                <a:r>
                  <a:rPr lang="en-GB" dirty="0"/>
                  <a:t>Any observation of the state makes the wave function collapse.</a:t>
                </a:r>
              </a:p>
              <a:p>
                <a:endParaRPr lang="en-GB" dirty="0"/>
              </a:p>
              <a:p>
                <a:r>
                  <a:rPr lang="en-GB" dirty="0"/>
                  <a:t>The result of the observation is a sample as in the Rejection Algorithm:</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rPr>
                        <m:t>&lt;</m:t>
                      </m:r>
                      <m:r>
                        <a:rPr lang="pt-PT" i="1">
                          <a:latin typeface="Cambria Math" panose="02040503050406030204" pitchFamily="18" charset="0"/>
                        </a:rPr>
                        <m:t>𝑇𝑟𝑢𝑒</m:t>
                      </m:r>
                      <m:r>
                        <a:rPr lang="pt-PT" i="1">
                          <a:latin typeface="Cambria Math" panose="02040503050406030204" pitchFamily="18" charset="0"/>
                        </a:rPr>
                        <m:t>,</m:t>
                      </m:r>
                      <m:r>
                        <a:rPr lang="pt-PT" i="1">
                          <a:latin typeface="Cambria Math" panose="02040503050406030204" pitchFamily="18" charset="0"/>
                        </a:rPr>
                        <m:t>𝐹𝑎𝑙𝑠𝑒</m:t>
                      </m:r>
                      <m:r>
                        <a:rPr lang="pt-PT" i="1">
                          <a:latin typeface="Cambria Math" panose="02040503050406030204" pitchFamily="18" charset="0"/>
                        </a:rPr>
                        <m:t>,</m:t>
                      </m:r>
                      <m:r>
                        <a:rPr lang="pt-PT" i="1">
                          <a:latin typeface="Cambria Math" panose="02040503050406030204" pitchFamily="18" charset="0"/>
                        </a:rPr>
                        <m:t>𝑇𝑟𝑢𝑒</m:t>
                      </m:r>
                      <m:r>
                        <a:rPr lang="pt-PT" i="1">
                          <a:latin typeface="Cambria Math" panose="02040503050406030204" pitchFamily="18" charset="0"/>
                        </a:rPr>
                        <m:t>,</m:t>
                      </m:r>
                      <m:r>
                        <a:rPr lang="pt-PT" i="1">
                          <a:latin typeface="Cambria Math" panose="02040503050406030204" pitchFamily="18" charset="0"/>
                        </a:rPr>
                        <m:t>𝑇𝑟𝑢𝑒</m:t>
                      </m:r>
                      <m:r>
                        <a:rPr lang="pt-PT" i="1">
                          <a:latin typeface="Cambria Math" panose="02040503050406030204" pitchFamily="18" charset="0"/>
                        </a:rPr>
                        <m:t>,</m:t>
                      </m:r>
                      <m:r>
                        <a:rPr lang="pt-PT" i="1">
                          <a:latin typeface="Cambria Math" panose="02040503050406030204" pitchFamily="18" charset="0"/>
                        </a:rPr>
                        <m:t>𝐹𝑎𝑙𝑠𝑒</m:t>
                      </m:r>
                      <m:r>
                        <a:rPr lang="pt-PT" i="1">
                          <a:latin typeface="Cambria Math" panose="02040503050406030204" pitchFamily="18" charset="0"/>
                        </a:rPr>
                        <m:t>&gt;</m:t>
                      </m:r>
                    </m:oMath>
                  </m:oMathPara>
                </a14:m>
                <a:endParaRPr lang="pt-PT" dirty="0"/>
              </a:p>
              <a:p>
                <a:endParaRPr lang="en-GB" dirty="0"/>
              </a:p>
              <a:p>
                <a:endParaRPr lang="en-GB" dirty="0"/>
              </a:p>
              <a:p>
                <a:endParaRPr lang="en-GB" dirty="0"/>
              </a:p>
              <a:p>
                <a:endParaRPr lang="en-GB" dirty="0"/>
              </a:p>
            </p:txBody>
          </p:sp>
        </mc:Choice>
        <mc:Fallback xmlns="">
          <p:sp>
            <p:nvSpPr>
              <p:cNvPr id="3" name="Marcador de Posição de Conteúdo 2">
                <a:extLst>
                  <a:ext uri="{FF2B5EF4-FFF2-40B4-BE49-F238E27FC236}">
                    <a16:creationId xmlns:a16="http://schemas.microsoft.com/office/drawing/2014/main" id="{56F243A9-A8EB-45F2-8EAA-CAE64BC90134}"/>
                  </a:ext>
                </a:extLst>
              </p:cNvPr>
              <p:cNvSpPr>
                <a:spLocks noGrp="1" noRot="1" noChangeAspect="1" noMove="1" noResize="1" noEditPoints="1" noAdjustHandles="1" noChangeArrowheads="1" noChangeShapeType="1" noTextEdit="1"/>
              </p:cNvSpPr>
              <p:nvPr>
                <p:ph idx="1"/>
              </p:nvPr>
            </p:nvSpPr>
            <p:spPr>
              <a:xfrm>
                <a:off x="874295" y="1888502"/>
                <a:ext cx="6301178" cy="4143329"/>
              </a:xfrm>
              <a:blipFill>
                <a:blip r:embed="rId3"/>
                <a:stretch>
                  <a:fillRect l="-402" t="-1223" r="-201"/>
                </a:stretch>
              </a:blipFill>
            </p:spPr>
            <p:txBody>
              <a:bodyPr/>
              <a:lstStyle/>
              <a:p>
                <a:r>
                  <a:rPr lang="en-GB">
                    <a:noFill/>
                  </a:rPr>
                  <a:t> </a:t>
                </a:r>
              </a:p>
            </p:txBody>
          </p:sp>
        </mc:Fallback>
      </mc:AlternateContent>
      <p:pic>
        <p:nvPicPr>
          <p:cNvPr id="4" name="Imagem 3">
            <a:extLst>
              <a:ext uri="{FF2B5EF4-FFF2-40B4-BE49-F238E27FC236}">
                <a16:creationId xmlns:a16="http://schemas.microsoft.com/office/drawing/2014/main" id="{90CDD240-E176-46FC-A2BD-68D297E13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5473" y="2627202"/>
            <a:ext cx="5016527" cy="2031332"/>
          </a:xfrm>
          <a:prstGeom prst="rect">
            <a:avLst/>
          </a:prstGeom>
        </p:spPr>
      </p:pic>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0B234AD1-2AFD-43D1-82E7-B593BBF68922}"/>
                  </a:ext>
                </a:extLst>
              </p:cNvPr>
              <p:cNvSpPr txBox="1"/>
              <p:nvPr/>
            </p:nvSpPr>
            <p:spPr>
              <a:xfrm>
                <a:off x="1070948" y="5980074"/>
                <a:ext cx="10719999" cy="584775"/>
              </a:xfrm>
              <a:prstGeom prst="rect">
                <a:avLst/>
              </a:prstGeom>
              <a:noFill/>
            </p:spPr>
            <p:txBody>
              <a:bodyPr wrap="square" rtlCol="0">
                <a:spAutoFit/>
              </a:bodyPr>
              <a:lstStyle/>
              <a:p>
                <a:r>
                  <a:rPr lang="en-GB" sz="1600" dirty="0"/>
                  <a:t>Note: Building the state requires</a:t>
                </a:r>
              </a:p>
              <a:p>
                <a:pPr algn="ctr"/>
                <a14:m>
                  <m:oMath xmlns:m="http://schemas.openxmlformats.org/officeDocument/2006/math">
                    <m:r>
                      <a:rPr lang="en-GB" sz="1600" i="1">
                        <a:latin typeface="Cambria Math" panose="02040503050406030204" pitchFamily="18" charset="0"/>
                      </a:rPr>
                      <m:t>𝑛</m:t>
                    </m:r>
                    <m:sSup>
                      <m:sSupPr>
                        <m:ctrlPr>
                          <a:rPr lang="en-GB" sz="1600" i="1">
                            <a:latin typeface="Cambria Math" panose="02040503050406030204" pitchFamily="18" charset="0"/>
                          </a:rPr>
                        </m:ctrlPr>
                      </m:sSupPr>
                      <m:e>
                        <m:r>
                          <a:rPr lang="en-GB" sz="1600" i="1">
                            <a:latin typeface="Cambria Math" panose="02040503050406030204" pitchFamily="18" charset="0"/>
                          </a:rPr>
                          <m:t>2</m:t>
                        </m:r>
                      </m:e>
                      <m:sup>
                        <m:r>
                          <a:rPr lang="en-GB" sz="1600" i="1">
                            <a:latin typeface="Cambria Math" panose="02040503050406030204" pitchFamily="18" charset="0"/>
                          </a:rPr>
                          <m:t>𝑚</m:t>
                        </m:r>
                      </m:sup>
                    </m:sSup>
                  </m:oMath>
                </a14:m>
                <a:r>
                  <a:rPr lang="en-GB" sz="1600" dirty="0"/>
                  <a:t> operations</a:t>
                </a:r>
              </a:p>
            </p:txBody>
          </p:sp>
        </mc:Choice>
        <mc:Fallback xmlns="">
          <p:sp>
            <p:nvSpPr>
              <p:cNvPr id="6" name="CaixaDeTexto 5">
                <a:extLst>
                  <a:ext uri="{FF2B5EF4-FFF2-40B4-BE49-F238E27FC236}">
                    <a16:creationId xmlns:a16="http://schemas.microsoft.com/office/drawing/2014/main" id="{0B234AD1-2AFD-43D1-82E7-B593BBF68922}"/>
                  </a:ext>
                </a:extLst>
              </p:cNvPr>
              <p:cNvSpPr txBox="1">
                <a:spLocks noRot="1" noChangeAspect="1" noMove="1" noResize="1" noEditPoints="1" noAdjustHandles="1" noChangeArrowheads="1" noChangeShapeType="1" noTextEdit="1"/>
              </p:cNvSpPr>
              <p:nvPr/>
            </p:nvSpPr>
            <p:spPr>
              <a:xfrm>
                <a:off x="1070948" y="5980074"/>
                <a:ext cx="10719999" cy="584775"/>
              </a:xfrm>
              <a:prstGeom prst="rect">
                <a:avLst/>
              </a:prstGeom>
              <a:blipFill>
                <a:blip r:embed="rId5"/>
                <a:stretch>
                  <a:fillRect l="-341" t="-3125" b="-12500"/>
                </a:stretch>
              </a:blipFill>
            </p:spPr>
            <p:txBody>
              <a:bodyPr/>
              <a:lstStyle/>
              <a:p>
                <a:r>
                  <a:rPr lang="en-GB">
                    <a:noFill/>
                  </a:rPr>
                  <a:t> </a:t>
                </a:r>
              </a:p>
            </p:txBody>
          </p:sp>
        </mc:Fallback>
      </mc:AlternateContent>
    </p:spTree>
    <p:extLst>
      <p:ext uri="{BB962C8B-B14F-4D97-AF65-F5344CB8AC3E}">
        <p14:creationId xmlns:p14="http://schemas.microsoft.com/office/powerpoint/2010/main" val="1193112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DD36A-BC26-4F53-81E9-9C883E12730B}"/>
              </a:ext>
            </a:extLst>
          </p:cNvPr>
          <p:cNvSpPr>
            <a:spLocks noGrp="1"/>
          </p:cNvSpPr>
          <p:nvPr>
            <p:ph type="title"/>
          </p:nvPr>
        </p:nvSpPr>
        <p:spPr/>
        <p:txBody>
          <a:bodyPr/>
          <a:lstStyle/>
          <a:p>
            <a:pPr algn="ctr"/>
            <a:r>
              <a:rPr lang="en-GB" dirty="0"/>
              <a:t>Grover’s Algorithm</a:t>
            </a:r>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EDF2AC7E-2988-45FA-A4E9-60F5AED71E07}"/>
                  </a:ext>
                </a:extLst>
              </p:cNvPr>
              <p:cNvSpPr>
                <a:spLocks noGrp="1"/>
              </p:cNvSpPr>
              <p:nvPr>
                <p:ph idx="1"/>
              </p:nvPr>
            </p:nvSpPr>
            <p:spPr>
              <a:xfrm>
                <a:off x="1371600" y="1804737"/>
                <a:ext cx="9601200" cy="3581400"/>
              </a:xfrm>
            </p:spPr>
            <p:txBody>
              <a:bodyPr/>
              <a:lstStyle/>
              <a:p>
                <a:r>
                  <a:rPr lang="en-GB" dirty="0"/>
                  <a:t>Classically, a search for an element in a disordered database takes, on average,  </a:t>
                </a:r>
                <a14:m>
                  <m:oMath xmlns:m="http://schemas.openxmlformats.org/officeDocument/2006/math">
                    <m:f>
                      <m:fPr>
                        <m:ctrlPr>
                          <a:rPr lang="en-GB" i="1">
                            <a:latin typeface="Cambria Math" panose="02040503050406030204" pitchFamily="18" charset="0"/>
                          </a:rPr>
                        </m:ctrlPr>
                      </m:fPr>
                      <m:num>
                        <m:r>
                          <a:rPr lang="pt-PT" i="1">
                            <a:latin typeface="Cambria Math" panose="02040503050406030204" pitchFamily="18" charset="0"/>
                          </a:rPr>
                          <m:t>𝑁</m:t>
                        </m:r>
                      </m:num>
                      <m:den>
                        <m:r>
                          <a:rPr lang="pt-PT" i="1">
                            <a:latin typeface="Cambria Math" panose="02040503050406030204" pitchFamily="18" charset="0"/>
                          </a:rPr>
                          <m:t>2</m:t>
                        </m:r>
                      </m:den>
                    </m:f>
                  </m:oMath>
                </a14:m>
                <a:r>
                  <a:rPr lang="en-GB" dirty="0"/>
                  <a:t> steps.</a:t>
                </a:r>
              </a:p>
              <a:p>
                <a:r>
                  <a:rPr lang="en-GB" dirty="0"/>
                  <a:t>Grovers algorithm, is a quantum algorithm that performs this search in </a:t>
                </a:r>
                <a14:m>
                  <m:oMath xmlns:m="http://schemas.openxmlformats.org/officeDocument/2006/math">
                    <m:rad>
                      <m:radPr>
                        <m:degHide m:val="on"/>
                        <m:ctrlPr>
                          <a:rPr lang="en-GB" i="1" smtClean="0">
                            <a:latin typeface="Cambria Math" panose="02040503050406030204" pitchFamily="18" charset="0"/>
                          </a:rPr>
                        </m:ctrlPr>
                      </m:radPr>
                      <m:deg/>
                      <m:e>
                        <m:r>
                          <a:rPr lang="pt-PT" b="0" i="1" smtClean="0">
                            <a:latin typeface="Cambria Math" panose="02040503050406030204" pitchFamily="18" charset="0"/>
                          </a:rPr>
                          <m:t>𝑁</m:t>
                        </m:r>
                      </m:e>
                    </m:rad>
                  </m:oMath>
                </a14:m>
                <a:r>
                  <a:rPr lang="en-GB" dirty="0"/>
                  <a:t> of steps.</a:t>
                </a:r>
              </a:p>
              <a:p>
                <a:r>
                  <a:rPr lang="en-GB" dirty="0"/>
                  <a:t>Every problem that can be reduced to a search problem, obtains a square root speed up.</a:t>
                </a:r>
              </a:p>
              <a:p>
                <a:endParaRPr lang="en-GB" dirty="0"/>
              </a:p>
              <a:p>
                <a:endParaRPr lang="en-GB" dirty="0"/>
              </a:p>
              <a:p>
                <a:endParaRPr lang="en-GB" dirty="0"/>
              </a:p>
            </p:txBody>
          </p:sp>
        </mc:Choice>
        <mc:Fallback xmlns="">
          <p:sp>
            <p:nvSpPr>
              <p:cNvPr id="3" name="Marcador de Posição de Conteúdo 2">
                <a:extLst>
                  <a:ext uri="{FF2B5EF4-FFF2-40B4-BE49-F238E27FC236}">
                    <a16:creationId xmlns:a16="http://schemas.microsoft.com/office/drawing/2014/main" id="{EDF2AC7E-2988-45FA-A4E9-60F5AED71E07}"/>
                  </a:ext>
                </a:extLst>
              </p:cNvPr>
              <p:cNvSpPr>
                <a:spLocks noGrp="1" noRot="1" noChangeAspect="1" noMove="1" noResize="1" noEditPoints="1" noAdjustHandles="1" noChangeArrowheads="1" noChangeShapeType="1" noTextEdit="1"/>
              </p:cNvSpPr>
              <p:nvPr>
                <p:ph idx="1"/>
              </p:nvPr>
            </p:nvSpPr>
            <p:spPr>
              <a:xfrm>
                <a:off x="1371600" y="1804737"/>
                <a:ext cx="9601200" cy="3581400"/>
              </a:xfrm>
              <a:blipFill>
                <a:blip r:embed="rId3"/>
                <a:stretch>
                  <a:fillRect l="-571"/>
                </a:stretch>
              </a:blipFill>
            </p:spPr>
            <p:txBody>
              <a:bodyPr/>
              <a:lstStyle/>
              <a:p>
                <a:r>
                  <a:rPr lang="en-GB">
                    <a:noFill/>
                  </a:rPr>
                  <a:t> </a:t>
                </a:r>
              </a:p>
            </p:txBody>
          </p:sp>
        </mc:Fallback>
      </mc:AlternateContent>
      <p:pic>
        <p:nvPicPr>
          <p:cNvPr id="5" name="Imagem 4">
            <a:extLst>
              <a:ext uri="{FF2B5EF4-FFF2-40B4-BE49-F238E27FC236}">
                <a16:creationId xmlns:a16="http://schemas.microsoft.com/office/drawing/2014/main" id="{C1D4D90D-6ADD-4B61-A039-53D7BF2CB96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698"/>
                    </a14:imgEffect>
                    <a14:imgEffect>
                      <a14:saturation sat="161000"/>
                    </a14:imgEffect>
                  </a14:imgLayer>
                </a14:imgProps>
              </a:ext>
              <a:ext uri="{28A0092B-C50C-407E-A947-70E740481C1C}">
                <a14:useLocalDpi xmlns:a14="http://schemas.microsoft.com/office/drawing/2010/main" val="0"/>
              </a:ext>
            </a:extLst>
          </a:blip>
          <a:stretch>
            <a:fillRect/>
          </a:stretch>
        </p:blipFill>
        <p:spPr>
          <a:xfrm>
            <a:off x="1859655" y="4350964"/>
            <a:ext cx="8752197" cy="2764713"/>
          </a:xfrm>
          <a:prstGeom prst="rect">
            <a:avLst/>
          </a:prstGeom>
        </p:spPr>
      </p:pic>
    </p:spTree>
    <p:extLst>
      <p:ext uri="{BB962C8B-B14F-4D97-AF65-F5344CB8AC3E}">
        <p14:creationId xmlns:p14="http://schemas.microsoft.com/office/powerpoint/2010/main" val="638785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EF9582-C2C7-46B7-ABF8-01857DE61E93}"/>
              </a:ext>
            </a:extLst>
          </p:cNvPr>
          <p:cNvSpPr>
            <a:spLocks noGrp="1"/>
          </p:cNvSpPr>
          <p:nvPr>
            <p:ph type="title"/>
          </p:nvPr>
        </p:nvSpPr>
        <p:spPr>
          <a:xfrm>
            <a:off x="1152525" y="437746"/>
            <a:ext cx="9886950" cy="1485900"/>
          </a:xfrm>
        </p:spPr>
        <p:txBody>
          <a:bodyPr>
            <a:normAutofit/>
          </a:bodyPr>
          <a:lstStyle/>
          <a:p>
            <a:pPr algn="ctr"/>
            <a:r>
              <a:rPr lang="pt-PT" dirty="0"/>
              <a:t>Quantum </a:t>
            </a:r>
            <a:r>
              <a:rPr lang="pt-PT" dirty="0" err="1"/>
              <a:t>Inference</a:t>
            </a:r>
            <a:r>
              <a:rPr lang="pt-PT" dirty="0"/>
              <a:t> </a:t>
            </a:r>
            <a:r>
              <a:rPr lang="pt-PT" dirty="0" err="1"/>
              <a:t>on</a:t>
            </a:r>
            <a:r>
              <a:rPr lang="pt-PT" dirty="0"/>
              <a:t> </a:t>
            </a:r>
            <a:r>
              <a:rPr lang="pt-PT" dirty="0" err="1"/>
              <a:t>Bayesian</a:t>
            </a:r>
            <a:r>
              <a:rPr lang="pt-PT" dirty="0"/>
              <a:t> Networks</a:t>
            </a:r>
            <a:endParaRPr lang="en-GB" dirty="0"/>
          </a:p>
        </p:txBody>
      </p:sp>
      <p:pic>
        <p:nvPicPr>
          <p:cNvPr id="6" name="Imagem 5">
            <a:extLst>
              <a:ext uri="{FF2B5EF4-FFF2-40B4-BE49-F238E27FC236}">
                <a16:creationId xmlns:a16="http://schemas.microsoft.com/office/drawing/2014/main" id="{C84C728D-B9CA-4741-94C5-13FC5F7FF9DA}"/>
              </a:ext>
            </a:extLst>
          </p:cNvPr>
          <p:cNvPicPr>
            <a:picLocks noChangeAspect="1"/>
          </p:cNvPicPr>
          <p:nvPr/>
        </p:nvPicPr>
        <p:blipFill>
          <a:blip r:embed="rId3"/>
          <a:stretch>
            <a:fillRect/>
          </a:stretch>
        </p:blipFill>
        <p:spPr>
          <a:xfrm>
            <a:off x="8718254" y="4918313"/>
            <a:ext cx="3489788" cy="857249"/>
          </a:xfrm>
          <a:prstGeom prst="rect">
            <a:avLst/>
          </a:prstGeom>
        </p:spPr>
      </p:pic>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97084CB8-E55A-429A-9878-CF63100EF706}"/>
                  </a:ext>
                </a:extLst>
              </p:cNvPr>
              <p:cNvSpPr>
                <a:spLocks noGrp="1"/>
              </p:cNvSpPr>
              <p:nvPr>
                <p:ph idx="1"/>
              </p:nvPr>
            </p:nvSpPr>
            <p:spPr>
              <a:xfrm>
                <a:off x="1569619" y="1733848"/>
                <a:ext cx="10205286" cy="3929015"/>
              </a:xfrm>
            </p:spPr>
            <p:txBody>
              <a:bodyPr>
                <a:normAutofit/>
              </a:bodyPr>
              <a:lstStyle/>
              <a:p>
                <a:r>
                  <a:rPr lang="en-GB" dirty="0"/>
                  <a:t>Grover’s Algorithm can be applied to this quantum state. It can amplify the states where the evidences have the correct values.</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GB" i="1">
                              <a:latin typeface="Cambria Math" panose="02040503050406030204" pitchFamily="18" charset="0"/>
                            </a:rPr>
                          </m:ctrlPr>
                        </m:dPr>
                        <m:e>
                          <m:r>
                            <a:rPr lang="pt-PT"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e>
                      </m:d>
                      <m:r>
                        <a:rPr lang="pt-PT" i="1">
                          <a:latin typeface="Cambria Math" panose="02040503050406030204" pitchFamily="18" charset="0"/>
                        </a:rPr>
                        <m:t>=</m:t>
                      </m:r>
                      <m:d>
                        <m:dPr>
                          <m:begChr m:val=""/>
                          <m:endChr m:val="⟩"/>
                          <m:ctrlPr>
                            <a:rPr lang="pt-PT" i="1">
                              <a:latin typeface="Cambria Math" panose="02040503050406030204" pitchFamily="18" charset="0"/>
                            </a:rPr>
                          </m:ctrlPr>
                        </m:dPr>
                        <m:e>
                          <m:rad>
                            <m:radPr>
                              <m:degHide m:val="on"/>
                              <m:ctrlPr>
                                <a:rPr lang="pt-PT" i="1">
                                  <a:latin typeface="Cambria Math" panose="02040503050406030204" pitchFamily="18" charset="0"/>
                                </a:rPr>
                              </m:ctrlPr>
                            </m:radPr>
                            <m:deg/>
                            <m:e>
                              <m:r>
                                <a:rPr lang="pt-PT" i="1">
                                  <a:latin typeface="Cambria Math" panose="02040503050406030204" pitchFamily="18" charset="0"/>
                                </a:rPr>
                                <m:t>𝑃</m:t>
                              </m:r>
                              <m:r>
                                <a:rPr lang="pt-PT" i="1">
                                  <a:latin typeface="Cambria Math" panose="02040503050406030204" pitchFamily="18" charset="0"/>
                                </a:rPr>
                                <m:t>(</m:t>
                              </m:r>
                              <m:r>
                                <a:rPr lang="pt-PT" i="1">
                                  <a:latin typeface="Cambria Math" panose="02040503050406030204" pitchFamily="18" charset="0"/>
                                </a:rPr>
                                <m:t>𝑒</m:t>
                              </m:r>
                              <m:r>
                                <a:rPr lang="pt-PT" i="1">
                                  <a:latin typeface="Cambria Math" panose="02040503050406030204" pitchFamily="18" charset="0"/>
                                </a:rPr>
                                <m:t>)</m:t>
                              </m:r>
                            </m:e>
                          </m:rad>
                          <m:r>
                            <a:rPr lang="pt-PT" i="1">
                              <a:latin typeface="Cambria Math" panose="02040503050406030204" pitchFamily="18" charset="0"/>
                            </a:rPr>
                            <m:t>|</m:t>
                          </m:r>
                          <m:r>
                            <a:rPr lang="pt-PT" i="1">
                              <a:latin typeface="Cambria Math" panose="02040503050406030204" pitchFamily="18" charset="0"/>
                            </a:rPr>
                            <m:t>𝑄</m:t>
                          </m:r>
                          <m:r>
                            <a:rPr lang="pt-PT" i="1">
                              <a:latin typeface="Cambria Math" panose="02040503050406030204" pitchFamily="18" charset="0"/>
                            </a:rPr>
                            <m:t>,</m:t>
                          </m:r>
                          <m:r>
                            <a:rPr lang="pt-PT" i="1">
                              <a:latin typeface="Cambria Math" panose="02040503050406030204" pitchFamily="18" charset="0"/>
                            </a:rPr>
                            <m:t>𝑒</m:t>
                          </m:r>
                        </m:e>
                      </m:d>
                      <m:r>
                        <a:rPr lang="pt-PT" i="1">
                          <a:latin typeface="Cambria Math" panose="02040503050406030204" pitchFamily="18" charset="0"/>
                        </a:rPr>
                        <m:t>+</m:t>
                      </m:r>
                      <m:rad>
                        <m:radPr>
                          <m:degHide m:val="on"/>
                          <m:ctrlPr>
                            <a:rPr lang="pt-PT" i="1">
                              <a:latin typeface="Cambria Math" panose="02040503050406030204" pitchFamily="18" charset="0"/>
                            </a:rPr>
                          </m:ctrlPr>
                        </m:radPr>
                        <m:deg/>
                        <m:e>
                          <m:r>
                            <a:rPr lang="pt-PT" i="1">
                              <a:latin typeface="Cambria Math" panose="02040503050406030204" pitchFamily="18" charset="0"/>
                            </a:rPr>
                            <m:t>1−</m:t>
                          </m:r>
                          <m:r>
                            <a:rPr lang="pt-PT" i="1">
                              <a:latin typeface="Cambria Math" panose="02040503050406030204" pitchFamily="18" charset="0"/>
                            </a:rPr>
                            <m:t>𝑃</m:t>
                          </m:r>
                          <m:r>
                            <a:rPr lang="pt-PT" i="1">
                              <a:latin typeface="Cambria Math" panose="02040503050406030204" pitchFamily="18" charset="0"/>
                            </a:rPr>
                            <m:t>(</m:t>
                          </m:r>
                          <m:r>
                            <a:rPr lang="pt-PT" i="1">
                              <a:latin typeface="Cambria Math" panose="02040503050406030204" pitchFamily="18" charset="0"/>
                            </a:rPr>
                            <m:t>𝑒</m:t>
                          </m:r>
                          <m:r>
                            <a:rPr lang="pt-PT" i="1">
                              <a:latin typeface="Cambria Math" panose="02040503050406030204" pitchFamily="18" charset="0"/>
                            </a:rPr>
                            <m:t>) </m:t>
                          </m:r>
                        </m:e>
                      </m:rad>
                      <m:d>
                        <m:dPr>
                          <m:begChr m:val=""/>
                          <m:endChr m:val="⟩"/>
                          <m:ctrlPr>
                            <a:rPr lang="pt-PT" i="1">
                              <a:latin typeface="Cambria Math" panose="02040503050406030204" pitchFamily="18" charset="0"/>
                            </a:rPr>
                          </m:ctrlPr>
                        </m:dPr>
                        <m:e>
                          <m:r>
                            <a:rPr lang="pt-PT" i="1">
                              <a:latin typeface="Cambria Math" panose="02040503050406030204" pitchFamily="18" charset="0"/>
                            </a:rPr>
                            <m:t>|</m:t>
                          </m:r>
                          <m:r>
                            <a:rPr lang="pt-PT" i="1">
                              <a:latin typeface="Cambria Math" panose="02040503050406030204" pitchFamily="18" charset="0"/>
                            </a:rPr>
                            <m:t>𝑄</m:t>
                          </m:r>
                          <m:r>
                            <a:rPr lang="pt-PT" b="0" i="1" smtClean="0">
                              <a:latin typeface="Cambria Math" panose="02040503050406030204" pitchFamily="18" charset="0"/>
                            </a:rPr>
                            <m:t>,</m:t>
                          </m:r>
                          <m:acc>
                            <m:accPr>
                              <m:chr m:val="̅"/>
                              <m:ctrlPr>
                                <a:rPr lang="pt-PT" i="1">
                                  <a:latin typeface="Cambria Math" panose="02040503050406030204" pitchFamily="18" charset="0"/>
                                </a:rPr>
                              </m:ctrlPr>
                            </m:accPr>
                            <m:e>
                              <m:r>
                                <a:rPr lang="pt-PT" i="1">
                                  <a:latin typeface="Cambria Math" panose="02040503050406030204" pitchFamily="18" charset="0"/>
                                </a:rPr>
                                <m:t>𝑒</m:t>
                              </m:r>
                            </m:e>
                          </m:acc>
                        </m:e>
                      </m:d>
                      <m:r>
                        <a:rPr lang="pt-PT" i="1">
                          <a:latin typeface="Cambria Math" panose="02040503050406030204" pitchFamily="18" charset="0"/>
                        </a:rPr>
                        <m:t> </m:t>
                      </m:r>
                    </m:oMath>
                  </m:oMathPara>
                </a14:m>
                <a:endParaRPr lang="en-GB" dirty="0"/>
              </a:p>
              <a:p>
                <a:r>
                  <a:rPr lang="en-GB" dirty="0"/>
                  <a:t>This approach provides a square root speed up in the sampling process, because it creates the following state with a number of operations proportional to </a:t>
                </a:r>
                <a14:m>
                  <m:oMath xmlns:m="http://schemas.openxmlformats.org/officeDocument/2006/math">
                    <m:rad>
                      <m:radPr>
                        <m:degHide m:val="on"/>
                        <m:ctrlPr>
                          <a:rPr lang="en-GB" i="1">
                            <a:latin typeface="Cambria Math" panose="02040503050406030204" pitchFamily="18" charset="0"/>
                          </a:rPr>
                        </m:ctrlPr>
                      </m:radPr>
                      <m:deg/>
                      <m:e>
                        <m:f>
                          <m:fPr>
                            <m:ctrlPr>
                              <a:rPr lang="en-GB" i="1">
                                <a:latin typeface="Cambria Math" panose="02040503050406030204" pitchFamily="18" charset="0"/>
                              </a:rPr>
                            </m:ctrlPr>
                          </m:fPr>
                          <m:num>
                            <m:r>
                              <a:rPr lang="pt-PT" i="1">
                                <a:latin typeface="Cambria Math" panose="02040503050406030204" pitchFamily="18" charset="0"/>
                              </a:rPr>
                              <m:t>1</m:t>
                            </m:r>
                          </m:num>
                          <m:den>
                            <m:r>
                              <a:rPr lang="pt-PT" i="1">
                                <a:latin typeface="Cambria Math" panose="02040503050406030204" pitchFamily="18" charset="0"/>
                              </a:rPr>
                              <m:t>𝑃</m:t>
                            </m:r>
                            <m:r>
                              <a:rPr lang="pt-PT" i="1">
                                <a:latin typeface="Cambria Math" panose="02040503050406030204" pitchFamily="18" charset="0"/>
                              </a:rPr>
                              <m:t>(</m:t>
                            </m:r>
                            <m:r>
                              <a:rPr lang="pt-PT" i="1">
                                <a:latin typeface="Cambria Math" panose="02040503050406030204" pitchFamily="18" charset="0"/>
                              </a:rPr>
                              <m:t>𝑒</m:t>
                            </m:r>
                            <m:r>
                              <a:rPr lang="pt-PT" i="1">
                                <a:latin typeface="Cambria Math" panose="02040503050406030204" pitchFamily="18" charset="0"/>
                              </a:rPr>
                              <m:t>)</m:t>
                            </m:r>
                          </m:den>
                        </m:f>
                      </m:e>
                    </m:rad>
                    <m:r>
                      <a:rPr lang="pt-PT">
                        <a:latin typeface="Cambria Math" panose="02040503050406030204" pitchFamily="18" charset="0"/>
                      </a:rPr>
                      <m:t>:</m:t>
                    </m:r>
                  </m:oMath>
                </a14:m>
                <a:endParaRPr lang="en-GB"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r>
                            <a:rPr lang="pt-PT"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e>
                      </m:d>
                      <m:r>
                        <a:rPr lang="pt-PT" i="1">
                          <a:latin typeface="Cambria Math" panose="02040503050406030204" pitchFamily="18" charset="0"/>
                        </a:rPr>
                        <m:t>=</m:t>
                      </m:r>
                      <m:d>
                        <m:dPr>
                          <m:begChr m:val=""/>
                          <m:endChr m:val="⟩"/>
                          <m:ctrlPr>
                            <a:rPr lang="pt-PT" i="1">
                              <a:latin typeface="Cambria Math" panose="02040503050406030204" pitchFamily="18" charset="0"/>
                            </a:rPr>
                          </m:ctrlPr>
                        </m:dPr>
                        <m:e>
                          <m:r>
                            <a:rPr lang="pt-PT" i="1">
                              <a:latin typeface="Cambria Math" panose="02040503050406030204" pitchFamily="18" charset="0"/>
                            </a:rPr>
                            <m:t>|</m:t>
                          </m:r>
                          <m:r>
                            <a:rPr lang="pt-PT" i="1">
                              <a:latin typeface="Cambria Math" panose="02040503050406030204" pitchFamily="18" charset="0"/>
                            </a:rPr>
                            <m:t>𝑄</m:t>
                          </m:r>
                          <m:r>
                            <a:rPr lang="pt-PT" i="1">
                              <a:latin typeface="Cambria Math" panose="02040503050406030204" pitchFamily="18" charset="0"/>
                            </a:rPr>
                            <m:t>,</m:t>
                          </m:r>
                          <m:r>
                            <a:rPr lang="pt-PT" i="1">
                              <a:latin typeface="Cambria Math" panose="02040503050406030204" pitchFamily="18" charset="0"/>
                            </a:rPr>
                            <m:t>𝑒</m:t>
                          </m:r>
                        </m:e>
                      </m:d>
                    </m:oMath>
                  </m:oMathPara>
                </a14:m>
                <a:endParaRPr lang="en-GB" dirty="0"/>
              </a:p>
              <a:p>
                <a:r>
                  <a:rPr lang="en-GB" dirty="0"/>
                  <a:t>Comparing the classical version with the quantum version:</a:t>
                </a:r>
              </a:p>
              <a:p>
                <a:pPr marL="0" indent="0" algn="ctr">
                  <a:buNone/>
                </a:pPr>
                <a:r>
                  <a:rPr lang="en-GB" dirty="0"/>
                  <a:t>Classical Sample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𝑂</m:t>
                    </m:r>
                    <m:d>
                      <m:dPr>
                        <m:ctrlPr>
                          <a:rPr lang="pt-PT" b="0" i="1" smtClean="0">
                            <a:latin typeface="Cambria Math" panose="02040503050406030204" pitchFamily="18" charset="0"/>
                            <a:ea typeface="Cambria Math" panose="02040503050406030204" pitchFamily="18" charset="0"/>
                          </a:rPr>
                        </m:ctrlPr>
                      </m:dPr>
                      <m:e>
                        <m:sSup>
                          <m:sSupPr>
                            <m:ctrlPr>
                              <a:rPr lang="pt-PT" b="0" i="1" smtClean="0">
                                <a:latin typeface="Cambria Math" panose="02040503050406030204" pitchFamily="18" charset="0"/>
                                <a:ea typeface="Cambria Math" panose="02040503050406030204" pitchFamily="18" charset="0"/>
                              </a:rPr>
                            </m:ctrlPr>
                          </m:sSupPr>
                          <m:e>
                            <m:r>
                              <a:rPr lang="pt-PT" b="0" i="1" smtClean="0">
                                <a:latin typeface="Cambria Math" panose="02040503050406030204" pitchFamily="18" charset="0"/>
                                <a:ea typeface="Cambria Math" panose="02040503050406030204" pitchFamily="18" charset="0"/>
                              </a:rPr>
                              <m:t>𝑃</m:t>
                            </m:r>
                            <m:d>
                              <m:dPr>
                                <m:ctrlPr>
                                  <a:rPr lang="pt-PT" b="0" i="1" smtClean="0">
                                    <a:latin typeface="Cambria Math" panose="02040503050406030204" pitchFamily="18" charset="0"/>
                                    <a:ea typeface="Cambria Math" panose="02040503050406030204" pitchFamily="18" charset="0"/>
                                  </a:rPr>
                                </m:ctrlPr>
                              </m:dPr>
                              <m:e>
                                <m:r>
                                  <a:rPr lang="pt-PT" b="0" i="1" smtClean="0">
                                    <a:latin typeface="Cambria Math" panose="02040503050406030204" pitchFamily="18" charset="0"/>
                                    <a:ea typeface="Cambria Math" panose="02040503050406030204" pitchFamily="18" charset="0"/>
                                  </a:rPr>
                                  <m:t>𝑒</m:t>
                                </m:r>
                              </m:e>
                            </m:d>
                          </m:e>
                          <m:sup>
                            <m:r>
                              <a:rPr lang="pt-PT" b="0" i="1" smtClean="0">
                                <a:latin typeface="Cambria Math" panose="02040503050406030204" pitchFamily="18" charset="0"/>
                                <a:ea typeface="Cambria Math" panose="02040503050406030204" pitchFamily="18" charset="0"/>
                              </a:rPr>
                              <m:t>−1</m:t>
                            </m:r>
                          </m:sup>
                        </m:sSup>
                      </m:e>
                    </m:d>
                  </m:oMath>
                </a14:m>
                <a:endParaRPr lang="pt-PT" b="0" dirty="0">
                  <a:ea typeface="Cambria Math" panose="02040503050406030204" pitchFamily="18" charset="0"/>
                </a:endParaRPr>
              </a:p>
              <a:p>
                <a:pPr marL="0" indent="0" algn="ctr">
                  <a:buNone/>
                </a:pPr>
                <a:r>
                  <a:rPr lang="en-GB" dirty="0"/>
                  <a:t>Quantum Sample </a:t>
                </a:r>
                <a14:m>
                  <m:oMath xmlns:m="http://schemas.openxmlformats.org/officeDocument/2006/math">
                    <m:r>
                      <a:rPr lang="en-GB"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𝑂</m:t>
                    </m:r>
                    <m:d>
                      <m:dPr>
                        <m:ctrlPr>
                          <a:rPr lang="pt-PT" i="1">
                            <a:latin typeface="Cambria Math" panose="02040503050406030204" pitchFamily="18" charset="0"/>
                            <a:ea typeface="Cambria Math" panose="02040503050406030204" pitchFamily="18" charset="0"/>
                          </a:rPr>
                        </m:ctrlPr>
                      </m:dPr>
                      <m:e>
                        <m:sSup>
                          <m:sSupPr>
                            <m:ctrlPr>
                              <a:rPr lang="pt-PT" i="1">
                                <a:latin typeface="Cambria Math" panose="02040503050406030204" pitchFamily="18" charset="0"/>
                                <a:ea typeface="Cambria Math" panose="02040503050406030204" pitchFamily="18" charset="0"/>
                              </a:rPr>
                            </m:ctrlPr>
                          </m:sSupPr>
                          <m:e>
                            <m:r>
                              <a:rPr lang="pt-PT" b="0" i="1" smtClean="0">
                                <a:latin typeface="Cambria Math" panose="02040503050406030204" pitchFamily="18" charset="0"/>
                                <a:ea typeface="Cambria Math" panose="02040503050406030204" pitchFamily="18" charset="0"/>
                              </a:rPr>
                              <m:t>𝑛</m:t>
                            </m:r>
                            <m:sSup>
                              <m:sSupPr>
                                <m:ctrlPr>
                                  <a:rPr lang="pt-PT" b="0" i="1" smtClean="0">
                                    <a:latin typeface="Cambria Math" panose="02040503050406030204" pitchFamily="18" charset="0"/>
                                    <a:ea typeface="Cambria Math" panose="02040503050406030204" pitchFamily="18" charset="0"/>
                                  </a:rPr>
                                </m:ctrlPr>
                              </m:sSupPr>
                              <m:e>
                                <m:r>
                                  <a:rPr lang="pt-PT" b="0" i="1" smtClean="0">
                                    <a:latin typeface="Cambria Math" panose="02040503050406030204" pitchFamily="18" charset="0"/>
                                    <a:ea typeface="Cambria Math" panose="02040503050406030204" pitchFamily="18" charset="0"/>
                                  </a:rPr>
                                  <m:t>2</m:t>
                                </m:r>
                              </m:e>
                              <m:sup>
                                <m:r>
                                  <a:rPr lang="pt-PT" b="0" i="1" smtClean="0">
                                    <a:latin typeface="Cambria Math" panose="02040503050406030204" pitchFamily="18" charset="0"/>
                                    <a:ea typeface="Cambria Math" panose="02040503050406030204" pitchFamily="18" charset="0"/>
                                  </a:rPr>
                                  <m:t>𝑚</m:t>
                                </m:r>
                              </m:sup>
                            </m:sSup>
                            <m:r>
                              <a:rPr lang="pt-PT" i="1">
                                <a:latin typeface="Cambria Math" panose="02040503050406030204" pitchFamily="18" charset="0"/>
                                <a:ea typeface="Cambria Math" panose="02040503050406030204" pitchFamily="18" charset="0"/>
                              </a:rPr>
                              <m:t>𝑃</m:t>
                            </m:r>
                            <m:d>
                              <m:dPr>
                                <m:ctrlPr>
                                  <a:rPr lang="pt-PT" i="1">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𝑒</m:t>
                                </m:r>
                              </m:e>
                            </m:d>
                          </m:e>
                          <m:sup>
                            <m:r>
                              <a:rPr lang="pt-PT" i="1">
                                <a:latin typeface="Cambria Math" panose="02040503050406030204" pitchFamily="18" charset="0"/>
                                <a:ea typeface="Cambria Math" panose="02040503050406030204" pitchFamily="18" charset="0"/>
                              </a:rPr>
                              <m:t>−</m:t>
                            </m:r>
                            <m:f>
                              <m:fPr>
                                <m:ctrlPr>
                                  <a:rPr lang="pt-PT" i="1" smtClean="0">
                                    <a:latin typeface="Cambria Math" panose="02040503050406030204" pitchFamily="18" charset="0"/>
                                    <a:ea typeface="Cambria Math" panose="02040503050406030204" pitchFamily="18" charset="0"/>
                                  </a:rPr>
                                </m:ctrlPr>
                              </m:fPr>
                              <m:num>
                                <m:r>
                                  <a:rPr lang="pt-PT" b="0" i="1" smtClean="0">
                                    <a:latin typeface="Cambria Math" panose="02040503050406030204" pitchFamily="18" charset="0"/>
                                    <a:ea typeface="Cambria Math" panose="02040503050406030204" pitchFamily="18" charset="0"/>
                                  </a:rPr>
                                  <m:t>1</m:t>
                                </m:r>
                              </m:num>
                              <m:den>
                                <m:r>
                                  <a:rPr lang="pt-PT" b="0" i="1" smtClean="0">
                                    <a:latin typeface="Cambria Math" panose="02040503050406030204" pitchFamily="18" charset="0"/>
                                    <a:ea typeface="Cambria Math" panose="02040503050406030204" pitchFamily="18" charset="0"/>
                                  </a:rPr>
                                  <m:t>2</m:t>
                                </m:r>
                              </m:den>
                            </m:f>
                          </m:sup>
                        </m:sSup>
                      </m:e>
                    </m:d>
                  </m:oMath>
                </a14:m>
                <a:endParaRPr lang="en-GB" dirty="0"/>
              </a:p>
              <a:p>
                <a:pPr marL="0" indent="0" algn="ctr">
                  <a:buNone/>
                </a:pPr>
                <a:endParaRPr lang="en-GB" sz="1600" dirty="0"/>
              </a:p>
              <a:p>
                <a:pPr marL="0" indent="0">
                  <a:buNone/>
                </a:pPr>
                <a:endParaRPr lang="en-GB" sz="1300" dirty="0"/>
              </a:p>
              <a:p>
                <a:pPr marL="0" indent="0">
                  <a:buNone/>
                </a:pPr>
                <a:endParaRPr lang="en-GB" sz="1300" dirty="0"/>
              </a:p>
              <a:p>
                <a:pPr marL="0" indent="0">
                  <a:buNone/>
                </a:pPr>
                <a:endParaRPr lang="en-GB" sz="1300" dirty="0"/>
              </a:p>
              <a:p>
                <a:pPr marL="0" indent="0">
                  <a:buNone/>
                </a:pPr>
                <a:endParaRPr lang="en-GB" sz="1300" dirty="0"/>
              </a:p>
            </p:txBody>
          </p:sp>
        </mc:Choice>
        <mc:Fallback xmlns="">
          <p:sp>
            <p:nvSpPr>
              <p:cNvPr id="3" name="Marcador de Posição de Conteúdo 2">
                <a:extLst>
                  <a:ext uri="{FF2B5EF4-FFF2-40B4-BE49-F238E27FC236}">
                    <a16:creationId xmlns:a16="http://schemas.microsoft.com/office/drawing/2014/main" id="{97084CB8-E55A-429A-9878-CF63100EF706}"/>
                  </a:ext>
                </a:extLst>
              </p:cNvPr>
              <p:cNvSpPr>
                <a:spLocks noGrp="1" noRot="1" noChangeAspect="1" noMove="1" noResize="1" noEditPoints="1" noAdjustHandles="1" noChangeArrowheads="1" noChangeShapeType="1" noTextEdit="1"/>
              </p:cNvSpPr>
              <p:nvPr>
                <p:ph idx="1"/>
              </p:nvPr>
            </p:nvSpPr>
            <p:spPr>
              <a:xfrm>
                <a:off x="1569619" y="1733848"/>
                <a:ext cx="10205286" cy="3929015"/>
              </a:xfrm>
              <a:blipFill>
                <a:blip r:embed="rId4"/>
                <a:stretch>
                  <a:fillRect l="-537" t="-2171"/>
                </a:stretch>
              </a:blipFill>
            </p:spPr>
            <p:txBody>
              <a:bodyPr/>
              <a:lstStyle/>
              <a:p>
                <a:r>
                  <a:rPr lang="en-GB">
                    <a:noFill/>
                  </a:rPr>
                  <a:t> </a:t>
                </a:r>
              </a:p>
            </p:txBody>
          </p:sp>
        </mc:Fallback>
      </mc:AlternateContent>
      <p:sp>
        <p:nvSpPr>
          <p:cNvPr id="4" name="CaixaDeTexto 3">
            <a:extLst>
              <a:ext uri="{FF2B5EF4-FFF2-40B4-BE49-F238E27FC236}">
                <a16:creationId xmlns:a16="http://schemas.microsoft.com/office/drawing/2014/main" id="{C0D05293-AD7E-4C3F-BE10-756057770744}"/>
              </a:ext>
            </a:extLst>
          </p:cNvPr>
          <p:cNvSpPr txBox="1"/>
          <p:nvPr/>
        </p:nvSpPr>
        <p:spPr>
          <a:xfrm>
            <a:off x="1152525" y="6342045"/>
            <a:ext cx="11039475" cy="615553"/>
          </a:xfrm>
          <a:prstGeom prst="rect">
            <a:avLst/>
          </a:prstGeom>
          <a:noFill/>
        </p:spPr>
        <p:txBody>
          <a:bodyPr wrap="square" rtlCol="0">
            <a:spAutoFit/>
          </a:bodyPr>
          <a:lstStyle/>
          <a:p>
            <a:r>
              <a:rPr lang="en-GB" sz="1600" dirty="0"/>
              <a:t>Note: If the Bayesian network is not too densely connected (m is small), this algorithm creates a square root speed up.</a:t>
            </a:r>
          </a:p>
          <a:p>
            <a:endParaRPr lang="en-GB" dirty="0"/>
          </a:p>
        </p:txBody>
      </p:sp>
    </p:spTree>
    <p:extLst>
      <p:ext uri="{BB962C8B-B14F-4D97-AF65-F5344CB8AC3E}">
        <p14:creationId xmlns:p14="http://schemas.microsoft.com/office/powerpoint/2010/main" val="1246527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3" name="Rectangle 15">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9D5B20-7288-44A5-805D-4628C6FE6535}"/>
              </a:ext>
            </a:extLst>
          </p:cNvPr>
          <p:cNvSpPr>
            <a:spLocks noGrp="1"/>
          </p:cNvSpPr>
          <p:nvPr>
            <p:ph type="title"/>
          </p:nvPr>
        </p:nvSpPr>
        <p:spPr>
          <a:xfrm>
            <a:off x="6931647" y="-214228"/>
            <a:ext cx="4798243" cy="2928899"/>
          </a:xfrm>
        </p:spPr>
        <p:txBody>
          <a:bodyPr vert="horz" lIns="91440" tIns="45720" rIns="91440" bIns="45720" rtlCol="0" anchor="b">
            <a:normAutofit/>
          </a:bodyPr>
          <a:lstStyle/>
          <a:p>
            <a:pPr algn="ctr"/>
            <a:r>
              <a:rPr lang="en-US" sz="5500" cap="all" dirty="0"/>
              <a:t>Quantum Decision Making</a:t>
            </a:r>
          </a:p>
        </p:txBody>
      </p:sp>
      <p:sp>
        <p:nvSpPr>
          <p:cNvPr id="24"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5"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Marcador de Posição de Conteúdo 6">
            <a:extLst>
              <a:ext uri="{FF2B5EF4-FFF2-40B4-BE49-F238E27FC236}">
                <a16:creationId xmlns:a16="http://schemas.microsoft.com/office/drawing/2014/main" id="{EEAB5265-9375-43A9-A370-0A9929CDB1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403" y="1425173"/>
            <a:ext cx="4207669" cy="4207669"/>
          </a:xfrm>
          <a:prstGeom prst="rect">
            <a:avLst/>
          </a:prstGeom>
        </p:spPr>
      </p:pic>
      <mc:AlternateContent xmlns:mc="http://schemas.openxmlformats.org/markup-compatibility/2006" xmlns:a14="http://schemas.microsoft.com/office/drawing/2010/main">
        <mc:Choice Requires="a14">
          <p:sp>
            <p:nvSpPr>
              <p:cNvPr id="11" name="Marcador de Posição de Conteúdo 2">
                <a:extLst>
                  <a:ext uri="{FF2B5EF4-FFF2-40B4-BE49-F238E27FC236}">
                    <a16:creationId xmlns:a16="http://schemas.microsoft.com/office/drawing/2014/main" id="{B92C44FF-AE7C-4B31-AB9A-276838CA8782}"/>
                  </a:ext>
                </a:extLst>
              </p:cNvPr>
              <p:cNvSpPr txBox="1">
                <a:spLocks/>
              </p:cNvSpPr>
              <p:nvPr/>
            </p:nvSpPr>
            <p:spPr>
              <a:xfrm>
                <a:off x="6494302" y="2861696"/>
                <a:ext cx="5506286" cy="4143329"/>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GB" dirty="0"/>
                  <a:t>Compute the conditional probability using the quantum algorithm (square root speed up):</a:t>
                </a:r>
              </a:p>
              <a:p>
                <a:pPr marL="530352" lvl="1" indent="0">
                  <a:buNone/>
                </a:pPr>
                <a:endParaRPr lang="en-GB" dirty="0"/>
              </a:p>
              <a:p>
                <a:pPr marL="530352" lvl="1" indent="0">
                  <a:buNone/>
                </a:pPr>
                <a14:m>
                  <m:oMathPara xmlns:m="http://schemas.openxmlformats.org/officeDocument/2006/math">
                    <m:oMathParaPr>
                      <m:jc m:val="centerGroup"/>
                    </m:oMathParaPr>
                    <m:oMath xmlns:m="http://schemas.openxmlformats.org/officeDocument/2006/math">
                      <m:r>
                        <a:rPr lang="pt-PT">
                          <a:latin typeface="Cambria Math" panose="02040503050406030204" pitchFamily="18" charset="0"/>
                        </a:rPr>
                        <m:t>𝐸𝑈</m:t>
                      </m:r>
                      <m:d>
                        <m:dPr>
                          <m:ctrlPr>
                            <a:rPr lang="pt-PT" i="1">
                              <a:latin typeface="Cambria Math" panose="02040503050406030204" pitchFamily="18" charset="0"/>
                            </a:rPr>
                          </m:ctrlPr>
                        </m:dPr>
                        <m:e>
                          <m:r>
                            <a:rPr lang="pt-PT">
                              <a:latin typeface="Cambria Math" panose="02040503050406030204" pitchFamily="18" charset="0"/>
                            </a:rPr>
                            <m:t>𝑎</m:t>
                          </m:r>
                        </m:e>
                        <m:e>
                          <m:r>
                            <a:rPr lang="pt-PT">
                              <a:latin typeface="Cambria Math" panose="02040503050406030204" pitchFamily="18" charset="0"/>
                            </a:rPr>
                            <m:t>𝑒</m:t>
                          </m:r>
                        </m:e>
                      </m:d>
                      <m:r>
                        <a:rPr lang="pt-PT">
                          <a:latin typeface="Cambria Math" panose="02040503050406030204" pitchFamily="18" charset="0"/>
                        </a:rPr>
                        <m:t>=</m:t>
                      </m:r>
                      <m:nary>
                        <m:naryPr>
                          <m:chr m:val="∑"/>
                          <m:supHide m:val="on"/>
                          <m:ctrlPr>
                            <a:rPr lang="pt-PT" i="1">
                              <a:latin typeface="Cambria Math" panose="02040503050406030204" pitchFamily="18" charset="0"/>
                            </a:rPr>
                          </m:ctrlPr>
                        </m:naryPr>
                        <m:sub>
                          <m:r>
                            <m:rPr>
                              <m:brk m:alnAt="7"/>
                            </m:rPr>
                            <a:rPr lang="pt-PT">
                              <a:latin typeface="Cambria Math" panose="02040503050406030204" pitchFamily="18" charset="0"/>
                            </a:rPr>
                            <m:t>𝑟</m:t>
                          </m:r>
                        </m:sub>
                        <m:sup/>
                        <m:e>
                          <m:limLow>
                            <m:limLowPr>
                              <m:ctrlPr>
                                <a:rPr lang="pt-PT" i="1" smtClean="0">
                                  <a:latin typeface="Cambria Math" panose="02040503050406030204" pitchFamily="18" charset="0"/>
                                </a:rPr>
                              </m:ctrlPr>
                            </m:limLowPr>
                            <m:e>
                              <m:groupChr>
                                <m:groupChrPr>
                                  <m:chr m:val="⏟"/>
                                  <m:ctrlPr>
                                    <a:rPr lang="pt-PT" i="1" smtClean="0">
                                      <a:latin typeface="Cambria Math" panose="02040503050406030204" pitchFamily="18" charset="0"/>
                                    </a:rPr>
                                  </m:ctrlPr>
                                </m:groupChrPr>
                                <m:e>
                                  <m:r>
                                    <a:rPr lang="pt-PT">
                                      <a:latin typeface="Cambria Math" panose="02040503050406030204" pitchFamily="18" charset="0"/>
                                    </a:rPr>
                                    <m:t>𝑃</m:t>
                                  </m:r>
                                  <m:d>
                                    <m:dPr>
                                      <m:ctrlPr>
                                        <a:rPr lang="pt-PT" i="1">
                                          <a:latin typeface="Cambria Math" panose="02040503050406030204" pitchFamily="18" charset="0"/>
                                        </a:rPr>
                                      </m:ctrlPr>
                                    </m:dPr>
                                    <m:e>
                                      <m:r>
                                        <a:rPr lang="pt-PT">
                                          <a:latin typeface="Cambria Math" panose="02040503050406030204" pitchFamily="18" charset="0"/>
                                        </a:rPr>
                                        <m:t>𝑅𝑒𝑠𝑢𝑙𝑡</m:t>
                                      </m:r>
                                      <m:r>
                                        <a:rPr lang="pt-PT">
                                          <a:latin typeface="Cambria Math" panose="02040503050406030204" pitchFamily="18" charset="0"/>
                                        </a:rPr>
                                        <m:t>=</m:t>
                                      </m:r>
                                      <m:r>
                                        <a:rPr lang="pt-PT">
                                          <a:latin typeface="Cambria Math" panose="02040503050406030204" pitchFamily="18" charset="0"/>
                                        </a:rPr>
                                        <m:t>𝑟</m:t>
                                      </m:r>
                                    </m:e>
                                    <m:e>
                                      <m:r>
                                        <a:rPr lang="pt-PT">
                                          <a:latin typeface="Cambria Math" panose="02040503050406030204" pitchFamily="18" charset="0"/>
                                        </a:rPr>
                                        <m:t>𝑎</m:t>
                                      </m:r>
                                      <m:r>
                                        <a:rPr lang="pt-PT">
                                          <a:latin typeface="Cambria Math" panose="02040503050406030204" pitchFamily="18" charset="0"/>
                                        </a:rPr>
                                        <m:t>,</m:t>
                                      </m:r>
                                      <m:r>
                                        <a:rPr lang="pt-PT">
                                          <a:latin typeface="Cambria Math" panose="02040503050406030204" pitchFamily="18" charset="0"/>
                                        </a:rPr>
                                        <m:t>𝑒</m:t>
                                      </m:r>
                                    </m:e>
                                  </m:d>
                                </m:e>
                              </m:groupChr>
                            </m:e>
                            <m:lim>
                              <m:r>
                                <a:rPr lang="pt-PT" b="0" i="1" smtClean="0">
                                  <a:latin typeface="Cambria Math" panose="02040503050406030204" pitchFamily="18" charset="0"/>
                                </a:rPr>
                                <m:t>𝑄𝑢𝑎𝑛𝑡𝑢𝑚</m:t>
                              </m:r>
                            </m:lim>
                          </m:limLow>
                          <m:r>
                            <a:rPr lang="pt-PT">
                              <a:latin typeface="Cambria Math" panose="02040503050406030204" pitchFamily="18" charset="0"/>
                            </a:rPr>
                            <m:t>∗</m:t>
                          </m:r>
                          <m:limLow>
                            <m:limLowPr>
                              <m:ctrlPr>
                                <a:rPr lang="pt-PT" i="1" smtClean="0">
                                  <a:latin typeface="Cambria Math" panose="02040503050406030204" pitchFamily="18" charset="0"/>
                                </a:rPr>
                              </m:ctrlPr>
                            </m:limLowPr>
                            <m:e>
                              <m:groupChr>
                                <m:groupChrPr>
                                  <m:chr m:val="⏟"/>
                                  <m:ctrlPr>
                                    <a:rPr lang="pt-PT" i="1" smtClean="0">
                                      <a:latin typeface="Cambria Math" panose="02040503050406030204" pitchFamily="18" charset="0"/>
                                    </a:rPr>
                                  </m:ctrlPr>
                                </m:groupChrPr>
                                <m:e>
                                  <m:r>
                                    <a:rPr lang="pt-PT">
                                      <a:latin typeface="Cambria Math" panose="02040503050406030204" pitchFamily="18" charset="0"/>
                                    </a:rPr>
                                    <m:t>𝑈</m:t>
                                  </m:r>
                                  <m:r>
                                    <a:rPr lang="pt-PT">
                                      <a:latin typeface="Cambria Math" panose="02040503050406030204" pitchFamily="18" charset="0"/>
                                    </a:rPr>
                                    <m:t>(</m:t>
                                  </m:r>
                                  <m:r>
                                    <a:rPr lang="pt-PT">
                                      <a:latin typeface="Cambria Math" panose="02040503050406030204" pitchFamily="18" charset="0"/>
                                    </a:rPr>
                                    <m:t>𝑟</m:t>
                                  </m:r>
                                  <m:r>
                                    <a:rPr lang="pt-PT">
                                      <a:latin typeface="Cambria Math" panose="02040503050406030204" pitchFamily="18" charset="0"/>
                                    </a:rPr>
                                    <m:t>)</m:t>
                                  </m:r>
                                </m:e>
                              </m:groupChr>
                            </m:e>
                            <m:lim>
                              <m:r>
                                <a:rPr lang="pt-PT" b="0" i="1" smtClean="0">
                                  <a:latin typeface="Cambria Math" panose="02040503050406030204" pitchFamily="18" charset="0"/>
                                </a:rPr>
                                <m:t>𝐶𝑙𝑎𝑠𝑠𝑖𝑐</m:t>
                              </m:r>
                            </m:lim>
                          </m:limLow>
                        </m:e>
                      </m:nary>
                    </m:oMath>
                  </m:oMathPara>
                </a14:m>
                <a:endParaRPr lang="en-GB" dirty="0"/>
              </a:p>
              <a:p>
                <a:endParaRPr lang="en-GB" dirty="0"/>
              </a:p>
              <a:p>
                <a:r>
                  <a:rPr lang="en-GB" dirty="0"/>
                  <a:t>Is there a way to compute the hole decision making process in the quantum world?</a:t>
                </a:r>
              </a:p>
              <a:p>
                <a:pPr lvl="1"/>
                <a:r>
                  <a:rPr lang="en-GB" dirty="0"/>
                  <a:t>We discovered that there is a way!!!</a:t>
                </a:r>
              </a:p>
              <a:p>
                <a:pPr lvl="1"/>
                <a:endParaRPr lang="en-GB" dirty="0"/>
              </a:p>
              <a:p>
                <a:endParaRPr lang="en-GB" dirty="0"/>
              </a:p>
              <a:p>
                <a:endParaRPr lang="en-GB" dirty="0"/>
              </a:p>
              <a:p>
                <a:endParaRPr lang="en-GB" dirty="0"/>
              </a:p>
              <a:p>
                <a:endParaRPr lang="en-GB" dirty="0"/>
              </a:p>
              <a:p>
                <a:endParaRPr lang="en-GB" dirty="0"/>
              </a:p>
            </p:txBody>
          </p:sp>
        </mc:Choice>
        <mc:Fallback xmlns="">
          <p:sp>
            <p:nvSpPr>
              <p:cNvPr id="11" name="Marcador de Posição de Conteúdo 2">
                <a:extLst>
                  <a:ext uri="{FF2B5EF4-FFF2-40B4-BE49-F238E27FC236}">
                    <a16:creationId xmlns:a16="http://schemas.microsoft.com/office/drawing/2014/main" id="{B92C44FF-AE7C-4B31-AB9A-276838CA8782}"/>
                  </a:ext>
                </a:extLst>
              </p:cNvPr>
              <p:cNvSpPr txBox="1">
                <a:spLocks noRot="1" noChangeAspect="1" noMove="1" noResize="1" noEditPoints="1" noAdjustHandles="1" noChangeArrowheads="1" noChangeShapeType="1" noTextEdit="1"/>
              </p:cNvSpPr>
              <p:nvPr/>
            </p:nvSpPr>
            <p:spPr>
              <a:xfrm>
                <a:off x="6494302" y="2861696"/>
                <a:ext cx="5506286" cy="4143329"/>
              </a:xfrm>
              <a:prstGeom prst="rect">
                <a:avLst/>
              </a:prstGeom>
              <a:blipFill>
                <a:blip r:embed="rId4"/>
                <a:stretch>
                  <a:fillRect l="-996" t="-1176" r="-553"/>
                </a:stretch>
              </a:blipFill>
            </p:spPr>
            <p:txBody>
              <a:bodyPr/>
              <a:lstStyle/>
              <a:p>
                <a:r>
                  <a:rPr lang="en-GB">
                    <a:noFill/>
                  </a:rPr>
                  <a:t> </a:t>
                </a:r>
              </a:p>
            </p:txBody>
          </p:sp>
        </mc:Fallback>
      </mc:AlternateContent>
    </p:spTree>
    <p:extLst>
      <p:ext uri="{BB962C8B-B14F-4D97-AF65-F5344CB8AC3E}">
        <p14:creationId xmlns:p14="http://schemas.microsoft.com/office/powerpoint/2010/main" val="3999335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7EA14C-CE84-4493-B02F-93527FC3C9E7}"/>
              </a:ext>
            </a:extLst>
          </p:cNvPr>
          <p:cNvSpPr>
            <a:spLocks noGrp="1"/>
          </p:cNvSpPr>
          <p:nvPr>
            <p:ph type="title"/>
          </p:nvPr>
        </p:nvSpPr>
        <p:spPr>
          <a:xfrm>
            <a:off x="1023562" y="685800"/>
            <a:ext cx="10493524" cy="1485900"/>
          </a:xfrm>
        </p:spPr>
        <p:txBody>
          <a:bodyPr>
            <a:normAutofit/>
          </a:bodyPr>
          <a:lstStyle/>
          <a:p>
            <a:pPr algn="ctr"/>
            <a:r>
              <a:rPr lang="pt-PT" dirty="0"/>
              <a:t>Quantum </a:t>
            </a:r>
            <a:r>
              <a:rPr lang="pt-PT" dirty="0" err="1"/>
              <a:t>Decision</a:t>
            </a:r>
            <a:r>
              <a:rPr lang="pt-PT" dirty="0"/>
              <a:t> </a:t>
            </a:r>
            <a:r>
              <a:rPr lang="pt-PT" dirty="0" err="1"/>
              <a:t>Making</a:t>
            </a:r>
            <a:endParaRPr lang="en-GB" dirty="0"/>
          </a:p>
        </p:txBody>
      </p:sp>
      <p:sp>
        <p:nvSpPr>
          <p:cNvPr id="28" name="Rectangle 27">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Marcador de Posição de Conteúdo 4">
            <a:extLst>
              <a:ext uri="{FF2B5EF4-FFF2-40B4-BE49-F238E27FC236}">
                <a16:creationId xmlns:a16="http://schemas.microsoft.com/office/drawing/2014/main" id="{E72D8595-B67B-4AF9-B88A-F2F6A94B279B}"/>
              </a:ext>
            </a:extLst>
          </p:cNvPr>
          <p:cNvSpPr>
            <a:spLocks noGrp="1"/>
          </p:cNvSpPr>
          <p:nvPr>
            <p:ph idx="1"/>
          </p:nvPr>
        </p:nvSpPr>
        <p:spPr>
          <a:xfrm>
            <a:off x="1023562" y="2286000"/>
            <a:ext cx="5537659" cy="4162926"/>
          </a:xfrm>
        </p:spPr>
        <p:txBody>
          <a:bodyPr>
            <a:normAutofit/>
          </a:bodyPr>
          <a:lstStyle/>
          <a:p>
            <a:r>
              <a:rPr lang="en-GB" sz="2200" dirty="0"/>
              <a:t>The Action variable is entangled with the Result variable R. </a:t>
            </a:r>
          </a:p>
          <a:p>
            <a:pPr marL="0" indent="0">
              <a:buNone/>
            </a:pPr>
            <a:endParaRPr lang="en-GB" sz="2200" dirty="0"/>
          </a:p>
          <a:p>
            <a:r>
              <a:rPr lang="en-GB" sz="2200" dirty="0"/>
              <a:t>A transformation to one of them has an impact on the other too.</a:t>
            </a:r>
          </a:p>
          <a:p>
            <a:pPr marL="0" indent="0">
              <a:buNone/>
            </a:pPr>
            <a:endParaRPr lang="en-GB" sz="2200" dirty="0"/>
          </a:p>
          <a:p>
            <a:r>
              <a:rPr lang="en-GB" sz="2200" dirty="0"/>
              <a:t>The utility function could be applied to R.</a:t>
            </a:r>
          </a:p>
          <a:p>
            <a:pPr marL="0" indent="0">
              <a:buNone/>
            </a:pPr>
            <a:endParaRPr lang="en-GB" sz="1800" dirty="0"/>
          </a:p>
          <a:p>
            <a:endParaRPr lang="en-GB" sz="1800" dirty="0"/>
          </a:p>
        </p:txBody>
      </p:sp>
      <p:pic>
        <p:nvPicPr>
          <p:cNvPr id="8" name="Imagem 7">
            <a:extLst>
              <a:ext uri="{FF2B5EF4-FFF2-40B4-BE49-F238E27FC236}">
                <a16:creationId xmlns:a16="http://schemas.microsoft.com/office/drawing/2014/main" id="{C8EF6252-93C5-4A27-AB29-A0041AF5382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Lst>
          </a:blip>
          <a:stretch>
            <a:fillRect/>
          </a:stretch>
        </p:blipFill>
        <p:spPr>
          <a:xfrm>
            <a:off x="7116822" y="1788761"/>
            <a:ext cx="4051616" cy="35426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67916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F4ABA-12AF-42EA-B7E1-BAAD0928A2C7}"/>
              </a:ext>
            </a:extLst>
          </p:cNvPr>
          <p:cNvSpPr>
            <a:spLocks noGrp="1"/>
          </p:cNvSpPr>
          <p:nvPr>
            <p:ph type="title"/>
          </p:nvPr>
        </p:nvSpPr>
        <p:spPr>
          <a:xfrm>
            <a:off x="1295400" y="268706"/>
            <a:ext cx="9601200" cy="1485900"/>
          </a:xfrm>
        </p:spPr>
        <p:txBody>
          <a:bodyPr/>
          <a:lstStyle/>
          <a:p>
            <a:pPr algn="ctr"/>
            <a:r>
              <a:rPr lang="pt-PT" dirty="0"/>
              <a:t>Quantum </a:t>
            </a:r>
            <a:r>
              <a:rPr lang="pt-PT" dirty="0" err="1"/>
              <a:t>Decision</a:t>
            </a:r>
            <a:r>
              <a:rPr lang="pt-PT" dirty="0"/>
              <a:t> </a:t>
            </a:r>
            <a:r>
              <a:rPr lang="pt-PT" dirty="0" err="1"/>
              <a:t>Making</a:t>
            </a:r>
            <a:endParaRPr lang="en-GB" dirty="0"/>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09BD8AE4-D58D-4D8E-8D3B-8CFF4C51AAD4}"/>
                  </a:ext>
                </a:extLst>
              </p:cNvPr>
              <p:cNvSpPr>
                <a:spLocks noGrp="1"/>
              </p:cNvSpPr>
              <p:nvPr>
                <p:ph idx="1"/>
              </p:nvPr>
            </p:nvSpPr>
            <p:spPr>
              <a:xfrm>
                <a:off x="1688431" y="1239252"/>
                <a:ext cx="9601200" cy="5350042"/>
              </a:xfrm>
            </p:spPr>
            <p:txBody>
              <a:bodyPr>
                <a:normAutofit fontScale="92500" lnSpcReduction="10000"/>
              </a:bodyPr>
              <a:lstStyle/>
              <a:p>
                <a:r>
                  <a:rPr lang="en-GB" dirty="0"/>
                  <a:t>Do not use the Action variable as evidence variable:</a:t>
                </a:r>
              </a:p>
              <a:p>
                <a:endParaRPr lang="pt-PT"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rPr>
                        <m:t>𝑃</m:t>
                      </m:r>
                      <m:d>
                        <m:dPr>
                          <m:ctrlPr>
                            <a:rPr lang="pt-PT" i="1">
                              <a:latin typeface="Cambria Math" panose="02040503050406030204" pitchFamily="18" charset="0"/>
                            </a:rPr>
                          </m:ctrlPr>
                        </m:dPr>
                        <m:e>
                          <m:r>
                            <a:rPr lang="pt-PT" i="1">
                              <a:latin typeface="Cambria Math" panose="02040503050406030204" pitchFamily="18" charset="0"/>
                            </a:rPr>
                            <m:t>𝑟</m:t>
                          </m:r>
                        </m:e>
                        <m:e>
                          <m:r>
                            <a:rPr lang="pt-PT" i="1">
                              <a:latin typeface="Cambria Math" panose="02040503050406030204" pitchFamily="18" charset="0"/>
                            </a:rPr>
                            <m:t>𝑒𝑣𝑖𝑑𝑒𝑛𝑐𝑒𝑠</m:t>
                          </m:r>
                          <m:r>
                            <a:rPr lang="pt-PT" b="0" i="1" smtClean="0">
                              <a:latin typeface="Cambria Math" panose="02040503050406030204" pitchFamily="18" charset="0"/>
                            </a:rPr>
                            <m:t>,</m:t>
                          </m:r>
                          <m:sSub>
                            <m:sSubPr>
                              <m:ctrlPr>
                                <a:rPr lang="pt-PT" b="0" i="1" smtClean="0">
                                  <a:latin typeface="Cambria Math" panose="02040503050406030204" pitchFamily="18" charset="0"/>
                                </a:rPr>
                              </m:ctrlPr>
                            </m:sSubPr>
                            <m:e>
                              <m:r>
                                <a:rPr lang="pt-PT" b="0" i="1" smtClean="0">
                                  <a:latin typeface="Cambria Math" panose="02040503050406030204" pitchFamily="18" charset="0"/>
                                </a:rPr>
                                <m:t>𝑎</m:t>
                              </m:r>
                            </m:e>
                            <m:sub>
                              <m:r>
                                <a:rPr lang="pt-PT" b="0" i="1" smtClean="0">
                                  <a:latin typeface="Cambria Math" panose="02040503050406030204" pitchFamily="18" charset="0"/>
                                </a:rPr>
                                <m:t>0</m:t>
                              </m:r>
                            </m:sub>
                          </m:sSub>
                        </m:e>
                      </m:d>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r>
                        <a:rPr lang="pt-PT" i="1" smtClean="0">
                          <a:latin typeface="Cambria Math" panose="02040503050406030204" pitchFamily="18" charset="0"/>
                        </a:rPr>
                        <m:t>𝑃</m:t>
                      </m:r>
                      <m:d>
                        <m:dPr>
                          <m:ctrlPr>
                            <a:rPr lang="pt-PT" i="1">
                              <a:latin typeface="Cambria Math" panose="02040503050406030204" pitchFamily="18" charset="0"/>
                            </a:rPr>
                          </m:ctrlPr>
                        </m:dPr>
                        <m:e>
                          <m:r>
                            <a:rPr lang="pt-PT" i="1">
                              <a:latin typeface="Cambria Math" panose="02040503050406030204" pitchFamily="18" charset="0"/>
                            </a:rPr>
                            <m:t>𝑟</m:t>
                          </m:r>
                        </m:e>
                        <m:e>
                          <m:r>
                            <a:rPr lang="pt-PT" i="1">
                              <a:latin typeface="Cambria Math" panose="02040503050406030204" pitchFamily="18" charset="0"/>
                            </a:rPr>
                            <m:t>𝑒𝑣𝑖𝑑𝑒𝑛𝑐𝑒𝑠</m:t>
                          </m:r>
                          <m:r>
                            <a:rPr lang="pt-PT" b="0" i="1" smtClean="0">
                              <a:latin typeface="Cambria Math" panose="02040503050406030204" pitchFamily="18" charset="0"/>
                            </a:rPr>
                            <m:t> </m:t>
                          </m:r>
                        </m:e>
                      </m:d>
                    </m:oMath>
                  </m:oMathPara>
                </a14:m>
                <a:endParaRPr lang="en-GB" dirty="0"/>
              </a:p>
              <a:p>
                <a:pPr marL="0" indent="0" algn="ctr">
                  <a:buNone/>
                </a:pPr>
                <a:endParaRPr lang="en-GB" dirty="0"/>
              </a:p>
              <a:p>
                <a:r>
                  <a:rPr lang="en-GB" dirty="0"/>
                  <a:t>The quantum state will be as following:</a:t>
                </a:r>
              </a:p>
              <a:p>
                <a:pPr marL="0" indent="0" algn="ctr">
                  <a:buNone/>
                </a:pPr>
                <a:endParaRPr lang="en-GB" dirty="0"/>
              </a:p>
              <a:p>
                <a:pPr marL="0" indent="0">
                  <a:buNone/>
                </a:pPr>
                <a14:m>
                  <m:oMathPara xmlns:m="http://schemas.openxmlformats.org/officeDocument/2006/math">
                    <m:oMathParaPr>
                      <m:jc m:val="centerGroup"/>
                    </m:oMathParaPr>
                    <m:oMath xmlns:m="http://schemas.openxmlformats.org/officeDocument/2006/math">
                      <m:d>
                        <m:dPr>
                          <m:begChr m:val=""/>
                          <m:endChr m:val="⟩"/>
                          <m:ctrlPr>
                            <a:rPr lang="en-GB" i="1">
                              <a:latin typeface="Cambria Math" panose="02040503050406030204" pitchFamily="18" charset="0"/>
                            </a:rPr>
                          </m:ctrlPr>
                        </m:dPr>
                        <m:e>
                          <m:r>
                            <a:rPr lang="pt-PT"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e>
                      </m:d>
                      <m:r>
                        <a:rPr lang="pt-PT" i="1">
                          <a:latin typeface="Cambria Math" panose="02040503050406030204" pitchFamily="18" charset="0"/>
                        </a:rPr>
                        <m:t>=</m:t>
                      </m:r>
                      <m:sSub>
                        <m:sSubPr>
                          <m:ctrlPr>
                            <a:rPr lang="pt-PT" i="1">
                              <a:latin typeface="Cambria Math" panose="02040503050406030204" pitchFamily="18" charset="0"/>
                            </a:rPr>
                          </m:ctrlPr>
                        </m:sSub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rPr>
                            <m:t>1</m:t>
                          </m:r>
                        </m:sub>
                      </m:sSub>
                      <m:d>
                        <m:dPr>
                          <m:begChr m:val=""/>
                          <m:endChr m:val="⟩"/>
                          <m:ctrlPr>
                            <a:rPr lang="pt-PT" i="1">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𝑟</m:t>
                          </m:r>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0</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𝑒𝑣𝑖𝑑𝑒𝑛𝑐𝑒𝑠</m:t>
                          </m:r>
                        </m:e>
                      </m:d>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ea typeface="Cambria Math" panose="02040503050406030204" pitchFamily="18" charset="0"/>
                            </a:rPr>
                            <m:t>3</m:t>
                          </m:r>
                        </m:sub>
                      </m:sSub>
                      <m:d>
                        <m:dPr>
                          <m:begChr m:val=""/>
                          <m:endChr m:val="⟩"/>
                          <m:ctrlPr>
                            <a:rPr lang="pt-PT" i="1">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acc>
                            <m:accPr>
                              <m:chr m:val="̅"/>
                              <m:ctrlPr>
                                <a:rPr lang="pt-PT" i="1">
                                  <a:latin typeface="Cambria Math" panose="02040503050406030204" pitchFamily="18" charset="0"/>
                                  <a:ea typeface="Cambria Math" panose="02040503050406030204" pitchFamily="18" charset="0"/>
                                </a:rPr>
                              </m:ctrlPr>
                            </m:accPr>
                            <m:e>
                              <m:r>
                                <a:rPr lang="pt-PT" i="1">
                                  <a:latin typeface="Cambria Math" panose="02040503050406030204" pitchFamily="18" charset="0"/>
                                  <a:ea typeface="Cambria Math" panose="02040503050406030204" pitchFamily="18" charset="0"/>
                                </a:rPr>
                                <m:t>𝑟</m:t>
                              </m:r>
                            </m:e>
                          </m:acc>
                          <m:r>
                            <a:rPr lang="pt-PT" i="1">
                              <a:latin typeface="Cambria Math" panose="02040503050406030204" pitchFamily="18" charset="0"/>
                            </a:rPr>
                            <m:t>,</m:t>
                          </m:r>
                          <m:sSub>
                            <m:sSubPr>
                              <m:ctrlPr>
                                <a:rPr lang="pt-PT" i="1">
                                  <a:latin typeface="Cambria Math" panose="02040503050406030204" pitchFamily="18" charset="0"/>
                                </a:rPr>
                              </m:ctrlPr>
                            </m:sSubPr>
                            <m:e>
                              <m:r>
                                <a:rPr lang="pt-PT" i="1">
                                  <a:latin typeface="Cambria Math" panose="02040503050406030204" pitchFamily="18" charset="0"/>
                                </a:rPr>
                                <m:t>𝑎</m:t>
                              </m:r>
                            </m:e>
                            <m:sub>
                              <m:r>
                                <a:rPr lang="pt-PT" i="1">
                                  <a:latin typeface="Cambria Math" panose="02040503050406030204" pitchFamily="18" charset="0"/>
                                </a:rPr>
                                <m:t>0</m:t>
                              </m:r>
                            </m:sub>
                          </m:sSub>
                          <m:r>
                            <a:rPr lang="pt-PT" i="1">
                              <a:latin typeface="Cambria Math" panose="02040503050406030204" pitchFamily="18" charset="0"/>
                            </a:rPr>
                            <m:t>,</m:t>
                          </m:r>
                          <m:r>
                            <a:rPr lang="pt-PT" i="1">
                              <a:latin typeface="Cambria Math" panose="02040503050406030204" pitchFamily="18" charset="0"/>
                            </a:rPr>
                            <m:t>𝑒𝑣𝑖𝑑𝑒𝑛𝑐𝑒𝑠</m:t>
                          </m:r>
                        </m:e>
                      </m:d>
                    </m:oMath>
                  </m:oMathPara>
                </a14:m>
                <a:endParaRPr lang="en-GB" dirty="0">
                  <a:latin typeface="Cambria Math" panose="02040503050406030204" pitchFamily="18" charset="0"/>
                </a:endParaRPr>
              </a:p>
              <a:p>
                <a:pPr marL="0" indent="0" algn="ctr">
                  <a:buNone/>
                </a:pPr>
                <a:r>
                  <a:rPr lang="en-GB" dirty="0">
                    <a:latin typeface="Cambria Math" panose="02040503050406030204" pitchFamily="18" charset="0"/>
                  </a:rPr>
                  <a:t>	</a:t>
                </a:r>
                <a:r>
                  <a:rPr lang="en-GB" dirty="0"/>
                  <a:t>+</a:t>
                </a:r>
                <a14:m>
                  <m:oMath xmlns:m="http://schemas.openxmlformats.org/officeDocument/2006/math">
                    <m:d>
                      <m:dPr>
                        <m:begChr m:val=""/>
                        <m:endChr m:val="⟩"/>
                        <m:ctrlPr>
                          <a:rPr lang="pt-PT" i="1">
                            <a:latin typeface="Cambria Math" panose="02040503050406030204" pitchFamily="18" charset="0"/>
                            <a:ea typeface="Cambria Math" panose="02040503050406030204" pitchFamily="18" charset="0"/>
                          </a:rPr>
                        </m:ctrlPr>
                      </m:dPr>
                      <m:e>
                        <m:sSub>
                          <m:sSubPr>
                            <m:ctrlPr>
                              <a:rPr lang="pt-PT" i="1">
                                <a:latin typeface="Cambria Math" panose="02040503050406030204" pitchFamily="18" charset="0"/>
                              </a:rPr>
                            </m:ctrlPr>
                          </m:sSub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rPr>
                              <m:t>2</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𝑟</m:t>
                        </m:r>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1</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𝑒𝑣𝑖𝑑𝑒𝑛𝑐𝑒𝑠</m:t>
                        </m:r>
                      </m:e>
                    </m:d>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ea typeface="Cambria Math" panose="02040503050406030204" pitchFamily="18" charset="0"/>
                          </a:rPr>
                          <m:t>4</m:t>
                        </m:r>
                      </m:sub>
                    </m:sSub>
                    <m:d>
                      <m:dPr>
                        <m:begChr m:val=""/>
                        <m:endChr m:val="⟩"/>
                        <m:ctrlPr>
                          <a:rPr lang="pt-PT" i="1">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acc>
                          <m:accPr>
                            <m:chr m:val="̅"/>
                            <m:ctrlPr>
                              <a:rPr lang="pt-PT" i="1">
                                <a:latin typeface="Cambria Math" panose="02040503050406030204" pitchFamily="18" charset="0"/>
                                <a:ea typeface="Cambria Math" panose="02040503050406030204" pitchFamily="18" charset="0"/>
                              </a:rPr>
                            </m:ctrlPr>
                          </m:accPr>
                          <m:e>
                            <m:r>
                              <a:rPr lang="pt-PT" i="1">
                                <a:latin typeface="Cambria Math" panose="02040503050406030204" pitchFamily="18" charset="0"/>
                                <a:ea typeface="Cambria Math" panose="02040503050406030204" pitchFamily="18" charset="0"/>
                              </a:rPr>
                              <m:t>𝑟</m:t>
                            </m:r>
                          </m:e>
                        </m:acc>
                        <m:r>
                          <a:rPr lang="pt-PT" i="1">
                            <a:latin typeface="Cambria Math" panose="02040503050406030204" pitchFamily="18" charset="0"/>
                          </a:rPr>
                          <m:t>,</m:t>
                        </m:r>
                        <m:sSub>
                          <m:sSubPr>
                            <m:ctrlPr>
                              <a:rPr lang="pt-PT" i="1">
                                <a:latin typeface="Cambria Math" panose="02040503050406030204" pitchFamily="18" charset="0"/>
                              </a:rPr>
                            </m:ctrlPr>
                          </m:sSubPr>
                          <m:e>
                            <m:r>
                              <a:rPr lang="pt-PT" i="1">
                                <a:latin typeface="Cambria Math" panose="02040503050406030204" pitchFamily="18" charset="0"/>
                              </a:rPr>
                              <m:t>𝑎</m:t>
                            </m:r>
                          </m:e>
                          <m:sub>
                            <m:r>
                              <a:rPr lang="pt-PT" i="1">
                                <a:latin typeface="Cambria Math" panose="02040503050406030204" pitchFamily="18" charset="0"/>
                              </a:rPr>
                              <m:t>1</m:t>
                            </m:r>
                          </m:sub>
                        </m:sSub>
                        <m:r>
                          <a:rPr lang="pt-PT" i="1">
                            <a:latin typeface="Cambria Math" panose="02040503050406030204" pitchFamily="18" charset="0"/>
                          </a:rPr>
                          <m:t>,</m:t>
                        </m:r>
                        <m:r>
                          <a:rPr lang="pt-PT" i="1">
                            <a:latin typeface="Cambria Math" panose="02040503050406030204" pitchFamily="18" charset="0"/>
                          </a:rPr>
                          <m:t>𝑒𝑣𝑖𝑑𝑒𝑛𝑐𝑒𝑠</m:t>
                        </m:r>
                      </m:e>
                    </m:d>
                  </m:oMath>
                </a14:m>
                <a:endParaRPr lang="en-GB" dirty="0"/>
              </a:p>
              <a:p>
                <a:pPr marL="0" indent="0" algn="ctr">
                  <a:buNone/>
                </a:pPr>
                <a:endParaRPr lang="en-GB" dirty="0"/>
              </a:p>
              <a:p>
                <a:pPr>
                  <a:lnSpc>
                    <a:spcPct val="120000"/>
                  </a:lnSpc>
                </a:pPr>
                <a:r>
                  <a:rPr lang="pt-PT" dirty="0" err="1"/>
                  <a:t>This</a:t>
                </a:r>
                <a:r>
                  <a:rPr lang="pt-PT" dirty="0"/>
                  <a:t> </a:t>
                </a:r>
                <a:r>
                  <a:rPr lang="pt-PT" dirty="0" err="1"/>
                  <a:t>state</a:t>
                </a:r>
                <a:r>
                  <a:rPr lang="pt-PT" dirty="0"/>
                  <a:t> can </a:t>
                </a:r>
                <a:r>
                  <a:rPr lang="pt-PT" dirty="0" err="1"/>
                  <a:t>be</a:t>
                </a:r>
                <a:r>
                  <a:rPr lang="pt-PT" dirty="0"/>
                  <a:t> </a:t>
                </a:r>
                <a:r>
                  <a:rPr lang="pt-PT" dirty="0" err="1"/>
                  <a:t>seen</a:t>
                </a:r>
                <a:r>
                  <a:rPr lang="pt-PT" dirty="0"/>
                  <a:t> as a </a:t>
                </a:r>
                <a:r>
                  <a:rPr lang="pt-PT" dirty="0" err="1"/>
                  <a:t>superposition</a:t>
                </a:r>
                <a:r>
                  <a:rPr lang="pt-PT" dirty="0"/>
                  <a:t> </a:t>
                </a:r>
                <a:r>
                  <a:rPr lang="pt-PT" dirty="0" err="1"/>
                  <a:t>of</a:t>
                </a:r>
                <a:r>
                  <a:rPr lang="pt-PT" dirty="0"/>
                  <a:t> </a:t>
                </a:r>
                <a:r>
                  <a:rPr lang="pt-PT" dirty="0" err="1"/>
                  <a:t>all</a:t>
                </a:r>
                <a:r>
                  <a:rPr lang="pt-PT" dirty="0"/>
                  <a:t> </a:t>
                </a:r>
                <a:r>
                  <a:rPr lang="pt-PT" dirty="0" err="1"/>
                  <a:t>the</a:t>
                </a:r>
                <a:r>
                  <a:rPr lang="pt-PT" dirty="0"/>
                  <a:t> </a:t>
                </a:r>
                <a:r>
                  <a:rPr lang="pt-PT" dirty="0" err="1"/>
                  <a:t>states</a:t>
                </a:r>
                <a:r>
                  <a:rPr lang="pt-PT" dirty="0"/>
                  <a:t> </a:t>
                </a:r>
                <a:r>
                  <a:rPr lang="pt-PT" dirty="0" err="1"/>
                  <a:t>necessary</a:t>
                </a:r>
                <a:r>
                  <a:rPr lang="pt-PT" dirty="0"/>
                  <a:t> to </a:t>
                </a:r>
                <a:r>
                  <a:rPr lang="pt-PT" dirty="0" err="1"/>
                  <a:t>obtain</a:t>
                </a:r>
                <a:r>
                  <a:rPr lang="pt-PT" dirty="0"/>
                  <a:t> </a:t>
                </a:r>
                <a:r>
                  <a:rPr lang="pt-PT" dirty="0" err="1"/>
                  <a:t>the</a:t>
                </a:r>
                <a:r>
                  <a:rPr lang="pt-PT" dirty="0"/>
                  <a:t> </a:t>
                </a:r>
                <a:r>
                  <a:rPr lang="pt-PT" dirty="0" err="1"/>
                  <a:t>succeeding</a:t>
                </a:r>
                <a:r>
                  <a:rPr lang="pt-PT" dirty="0"/>
                  <a:t> </a:t>
                </a:r>
                <a:r>
                  <a:rPr lang="pt-PT" dirty="0" err="1"/>
                  <a:t>conditional</a:t>
                </a:r>
                <a:r>
                  <a:rPr lang="pt-PT" dirty="0"/>
                  <a:t> </a:t>
                </a:r>
                <a:r>
                  <a:rPr lang="pt-PT" dirty="0" err="1"/>
                  <a:t>probabilities</a:t>
                </a:r>
                <a:r>
                  <a:rPr lang="pt-PT" dirty="0"/>
                  <a:t>:</a:t>
                </a:r>
              </a:p>
              <a:p>
                <a:pPr marL="0" indent="0" algn="ctr">
                  <a:buNone/>
                </a:pPr>
                <a14:m>
                  <m:oMath xmlns:m="http://schemas.openxmlformats.org/officeDocument/2006/math">
                    <m:r>
                      <a:rPr lang="pt-PT" b="0" i="1" smtClean="0">
                        <a:latin typeface="Cambria Math" panose="02040503050406030204" pitchFamily="18" charset="0"/>
                      </a:rPr>
                      <m:t>𝑃</m:t>
                    </m:r>
                    <m:d>
                      <m:dPr>
                        <m:ctrlPr>
                          <a:rPr lang="pt-PT" b="0" i="1" smtClean="0">
                            <a:latin typeface="Cambria Math" panose="02040503050406030204" pitchFamily="18" charset="0"/>
                          </a:rPr>
                        </m:ctrlPr>
                      </m:dPr>
                      <m:e>
                        <m:r>
                          <a:rPr lang="pt-PT" b="0" i="1" smtClean="0">
                            <a:latin typeface="Cambria Math" panose="02040503050406030204" pitchFamily="18" charset="0"/>
                          </a:rPr>
                          <m:t>𝑟</m:t>
                        </m:r>
                      </m:e>
                      <m:e>
                        <m:sSub>
                          <m:sSubPr>
                            <m:ctrlPr>
                              <a:rPr lang="pt-PT" b="0" i="1" smtClean="0">
                                <a:latin typeface="Cambria Math" panose="02040503050406030204" pitchFamily="18" charset="0"/>
                              </a:rPr>
                            </m:ctrlPr>
                          </m:sSubPr>
                          <m:e>
                            <m:r>
                              <a:rPr lang="pt-PT" b="0" i="1" smtClean="0">
                                <a:latin typeface="Cambria Math" panose="02040503050406030204" pitchFamily="18" charset="0"/>
                              </a:rPr>
                              <m:t>𝑎</m:t>
                            </m:r>
                          </m:e>
                          <m:sub>
                            <m:r>
                              <a:rPr lang="pt-PT" b="0" i="1" smtClean="0">
                                <a:latin typeface="Cambria Math" panose="02040503050406030204" pitchFamily="18" charset="0"/>
                              </a:rPr>
                              <m:t>0</m:t>
                            </m:r>
                          </m:sub>
                        </m:sSub>
                        <m:r>
                          <a:rPr lang="pt-PT" b="0" i="1" smtClean="0">
                            <a:latin typeface="Cambria Math" panose="02040503050406030204" pitchFamily="18" charset="0"/>
                          </a:rPr>
                          <m:t>,</m:t>
                        </m:r>
                        <m:r>
                          <a:rPr lang="pt-PT" b="0" i="1" smtClean="0">
                            <a:latin typeface="Cambria Math" panose="02040503050406030204" pitchFamily="18" charset="0"/>
                          </a:rPr>
                          <m:t>𝑒𝑣𝑖𝑑𝑒𝑛𝑐𝑖𝑒𝑠</m:t>
                        </m:r>
                      </m:e>
                    </m:d>
                    <m:r>
                      <a:rPr lang="pt-PT" b="0" i="1" smtClean="0">
                        <a:latin typeface="Cambria Math" panose="02040503050406030204" pitchFamily="18" charset="0"/>
                      </a:rPr>
                      <m:t> ,  </m:t>
                    </m:r>
                    <m:r>
                      <a:rPr lang="pt-PT" b="0" i="1" smtClean="0">
                        <a:latin typeface="Cambria Math" panose="02040503050406030204" pitchFamily="18" charset="0"/>
                        <a:ea typeface="Cambria Math" panose="02040503050406030204" pitchFamily="18" charset="0"/>
                      </a:rPr>
                      <m:t>𝑃</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𝑟</m:t>
                    </m:r>
                    <m:r>
                      <a:rPr lang="pt-PT" b="0" i="1" smtClean="0">
                        <a:latin typeface="Cambria Math" panose="02040503050406030204" pitchFamily="18" charset="0"/>
                        <a:ea typeface="Cambria Math" panose="02040503050406030204" pitchFamily="18" charset="0"/>
                      </a:rPr>
                      <m:t>|</m:t>
                    </m:r>
                    <m:sSub>
                      <m:sSubPr>
                        <m:ctrlPr>
                          <a:rPr lang="pt-PT" b="0" i="1" smtClean="0">
                            <a:latin typeface="Cambria Math" panose="02040503050406030204" pitchFamily="18" charset="0"/>
                            <a:ea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𝑎</m:t>
                        </m:r>
                      </m:e>
                      <m:sub>
                        <m:r>
                          <a:rPr lang="pt-PT" b="0" i="1" smtClean="0">
                            <a:latin typeface="Cambria Math" panose="02040503050406030204" pitchFamily="18" charset="0"/>
                            <a:ea typeface="Cambria Math" panose="02040503050406030204" pitchFamily="18" charset="0"/>
                          </a:rPr>
                          <m:t>1</m:t>
                        </m:r>
                      </m:sub>
                    </m:sSub>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𝑒𝑣𝑖𝑑𝑒𝑛𝑐𝑒𝑠</m:t>
                    </m:r>
                    <m:r>
                      <a:rPr lang="pt-PT" b="0" i="1" smtClean="0">
                        <a:latin typeface="Cambria Math" panose="02040503050406030204" pitchFamily="18" charset="0"/>
                        <a:ea typeface="Cambria Math" panose="02040503050406030204" pitchFamily="18" charset="0"/>
                      </a:rPr>
                      <m:t>)</m:t>
                    </m:r>
                  </m:oMath>
                </a14:m>
                <a:r>
                  <a:rPr lang="pt-PT" dirty="0">
                    <a:ea typeface="Cambria Math" panose="02040503050406030204" pitchFamily="18" charset="0"/>
                  </a:rPr>
                  <a:t> , </a:t>
                </a:r>
                <a14:m>
                  <m:oMath xmlns:m="http://schemas.openxmlformats.org/officeDocument/2006/math">
                    <m:r>
                      <a:rPr lang="pt-PT" i="1">
                        <a:latin typeface="Cambria Math" panose="02040503050406030204" pitchFamily="18" charset="0"/>
                      </a:rPr>
                      <m:t>𝑃</m:t>
                    </m:r>
                    <m:d>
                      <m:dPr>
                        <m:ctrlPr>
                          <a:rPr lang="pt-PT" i="1">
                            <a:latin typeface="Cambria Math" panose="02040503050406030204" pitchFamily="18" charset="0"/>
                          </a:rPr>
                        </m:ctrlPr>
                      </m:dPr>
                      <m:e>
                        <m:acc>
                          <m:accPr>
                            <m:chr m:val="̅"/>
                            <m:ctrlPr>
                              <a:rPr lang="pt-PT" i="1">
                                <a:latin typeface="Cambria Math" panose="02040503050406030204" pitchFamily="18" charset="0"/>
                                <a:ea typeface="Cambria Math" panose="02040503050406030204" pitchFamily="18" charset="0"/>
                              </a:rPr>
                            </m:ctrlPr>
                          </m:accPr>
                          <m:e>
                            <m:r>
                              <a:rPr lang="pt-PT" i="1">
                                <a:latin typeface="Cambria Math" panose="02040503050406030204" pitchFamily="18" charset="0"/>
                                <a:ea typeface="Cambria Math" panose="02040503050406030204" pitchFamily="18" charset="0"/>
                              </a:rPr>
                              <m:t>𝑟</m:t>
                            </m:r>
                          </m:e>
                        </m:acc>
                      </m:e>
                      <m:e>
                        <m:sSub>
                          <m:sSubPr>
                            <m:ctrlPr>
                              <a:rPr lang="pt-PT" i="1">
                                <a:latin typeface="Cambria Math" panose="02040503050406030204" pitchFamily="18" charset="0"/>
                              </a:rPr>
                            </m:ctrlPr>
                          </m:sSubPr>
                          <m:e>
                            <m:r>
                              <a:rPr lang="pt-PT" i="1">
                                <a:latin typeface="Cambria Math" panose="02040503050406030204" pitchFamily="18" charset="0"/>
                              </a:rPr>
                              <m:t>𝑎</m:t>
                            </m:r>
                          </m:e>
                          <m:sub>
                            <m:r>
                              <a:rPr lang="pt-PT" i="1">
                                <a:latin typeface="Cambria Math" panose="02040503050406030204" pitchFamily="18" charset="0"/>
                              </a:rPr>
                              <m:t>0</m:t>
                            </m:r>
                          </m:sub>
                        </m:sSub>
                        <m:r>
                          <a:rPr lang="pt-PT" i="1">
                            <a:latin typeface="Cambria Math" panose="02040503050406030204" pitchFamily="18" charset="0"/>
                          </a:rPr>
                          <m:t>,</m:t>
                        </m:r>
                        <m:r>
                          <a:rPr lang="pt-PT" i="1">
                            <a:latin typeface="Cambria Math" panose="02040503050406030204" pitchFamily="18" charset="0"/>
                          </a:rPr>
                          <m:t>𝑒𝑣𝑖𝑑𝑒𝑛𝑐𝑖𝑒𝑠</m:t>
                        </m:r>
                      </m:e>
                    </m:d>
                    <m:r>
                      <a:rPr lang="pt-PT" i="1">
                        <a:latin typeface="Cambria Math" panose="02040503050406030204" pitchFamily="18" charset="0"/>
                      </a:rPr>
                      <m:t> </m:t>
                    </m:r>
                    <m:r>
                      <a:rPr lang="pt-PT" b="0" i="1" smtClean="0">
                        <a:latin typeface="Cambria Math" panose="02040503050406030204" pitchFamily="18" charset="0"/>
                      </a:rPr>
                      <m:t>,  </m:t>
                    </m:r>
                    <m:r>
                      <a:rPr lang="pt-PT" i="1">
                        <a:latin typeface="Cambria Math" panose="02040503050406030204" pitchFamily="18" charset="0"/>
                        <a:ea typeface="Cambria Math" panose="02040503050406030204" pitchFamily="18" charset="0"/>
                      </a:rPr>
                      <m:t>𝑃</m:t>
                    </m:r>
                    <m:r>
                      <a:rPr lang="pt-PT" i="1">
                        <a:latin typeface="Cambria Math" panose="02040503050406030204" pitchFamily="18" charset="0"/>
                        <a:ea typeface="Cambria Math" panose="02040503050406030204" pitchFamily="18" charset="0"/>
                      </a:rPr>
                      <m:t>(</m:t>
                    </m:r>
                    <m:acc>
                      <m:accPr>
                        <m:chr m:val="̅"/>
                        <m:ctrlPr>
                          <a:rPr lang="pt-PT" i="1">
                            <a:latin typeface="Cambria Math" panose="02040503050406030204" pitchFamily="18" charset="0"/>
                            <a:ea typeface="Cambria Math" panose="02040503050406030204" pitchFamily="18" charset="0"/>
                          </a:rPr>
                        </m:ctrlPr>
                      </m:accPr>
                      <m:e>
                        <m:r>
                          <a:rPr lang="pt-PT" i="1">
                            <a:latin typeface="Cambria Math" panose="02040503050406030204" pitchFamily="18" charset="0"/>
                            <a:ea typeface="Cambria Math" panose="02040503050406030204" pitchFamily="18" charset="0"/>
                          </a:rPr>
                          <m:t>𝑟</m:t>
                        </m:r>
                      </m:e>
                    </m:acc>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1</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𝑒𝑣𝑖𝑑𝑒𝑛𝑐𝑒𝑠</m:t>
                    </m:r>
                    <m:r>
                      <a:rPr lang="pt-PT" i="1">
                        <a:latin typeface="Cambria Math" panose="02040503050406030204" pitchFamily="18" charset="0"/>
                        <a:ea typeface="Cambria Math" panose="02040503050406030204" pitchFamily="18" charset="0"/>
                      </a:rPr>
                      <m:t>)</m:t>
                    </m:r>
                  </m:oMath>
                </a14:m>
                <a:endParaRPr lang="pt-PT" dirty="0"/>
              </a:p>
              <a:p>
                <a:pPr marL="0" indent="0" algn="ctr">
                  <a:buNone/>
                </a:pPr>
                <a:endParaRPr lang="pt-PT" dirty="0"/>
              </a:p>
              <a:p>
                <a:endParaRPr lang="pt-PT" dirty="0"/>
              </a:p>
              <a:p>
                <a:pPr marL="0" indent="0" algn="ctr">
                  <a:buNone/>
                </a:pPr>
                <a:endParaRPr lang="en-GB" dirty="0"/>
              </a:p>
              <a:p>
                <a:endParaRPr lang="en-GB" dirty="0"/>
              </a:p>
              <a:p>
                <a:pPr marL="0" indent="0">
                  <a:buNone/>
                </a:pPr>
                <a:endParaRPr lang="en-GB" dirty="0"/>
              </a:p>
            </p:txBody>
          </p:sp>
        </mc:Choice>
        <mc:Fallback xmlns="">
          <p:sp>
            <p:nvSpPr>
              <p:cNvPr id="3" name="Marcador de Posição de Conteúdo 2">
                <a:extLst>
                  <a:ext uri="{FF2B5EF4-FFF2-40B4-BE49-F238E27FC236}">
                    <a16:creationId xmlns:a16="http://schemas.microsoft.com/office/drawing/2014/main" id="{09BD8AE4-D58D-4D8E-8D3B-8CFF4C51AAD4}"/>
                  </a:ext>
                </a:extLst>
              </p:cNvPr>
              <p:cNvSpPr>
                <a:spLocks noGrp="1" noRot="1" noChangeAspect="1" noMove="1" noResize="1" noEditPoints="1" noAdjustHandles="1" noChangeArrowheads="1" noChangeShapeType="1" noTextEdit="1"/>
              </p:cNvSpPr>
              <p:nvPr>
                <p:ph idx="1"/>
              </p:nvPr>
            </p:nvSpPr>
            <p:spPr>
              <a:xfrm>
                <a:off x="1688431" y="1239252"/>
                <a:ext cx="9601200" cy="5350042"/>
              </a:xfrm>
              <a:blipFill>
                <a:blip r:embed="rId3"/>
                <a:stretch>
                  <a:fillRect l="-571" t="-1481"/>
                </a:stretch>
              </a:blipFill>
            </p:spPr>
            <p:txBody>
              <a:bodyPr/>
              <a:lstStyle/>
              <a:p>
                <a:r>
                  <a:rPr lang="en-GB">
                    <a:noFill/>
                  </a:rPr>
                  <a:t> </a:t>
                </a:r>
              </a:p>
            </p:txBody>
          </p:sp>
        </mc:Fallback>
      </mc:AlternateContent>
      <p:sp>
        <p:nvSpPr>
          <p:cNvPr id="4" name="Sinal de Multiplicação 3">
            <a:extLst>
              <a:ext uri="{FF2B5EF4-FFF2-40B4-BE49-F238E27FC236}">
                <a16:creationId xmlns:a16="http://schemas.microsoft.com/office/drawing/2014/main" id="{7AC67C4A-3532-4DDC-B3E4-45ED2052CB25}"/>
              </a:ext>
            </a:extLst>
          </p:cNvPr>
          <p:cNvSpPr/>
          <p:nvPr/>
        </p:nvSpPr>
        <p:spPr>
          <a:xfrm>
            <a:off x="6095999" y="1864800"/>
            <a:ext cx="786063" cy="509337"/>
          </a:xfrm>
          <a:prstGeom prst="mathMultiply">
            <a:avLst/>
          </a:prstGeom>
          <a:solidFill>
            <a:schemeClr val="accent1">
              <a:alpha val="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01994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2B1255-3AD2-4A8A-9404-1B11391518AC}"/>
              </a:ext>
            </a:extLst>
          </p:cNvPr>
          <p:cNvSpPr>
            <a:spLocks noGrp="1"/>
          </p:cNvSpPr>
          <p:nvPr>
            <p:ph type="title"/>
          </p:nvPr>
        </p:nvSpPr>
        <p:spPr>
          <a:xfrm>
            <a:off x="1371600" y="200526"/>
            <a:ext cx="9601200" cy="1485900"/>
          </a:xfrm>
        </p:spPr>
        <p:txBody>
          <a:bodyPr/>
          <a:lstStyle/>
          <a:p>
            <a:pPr algn="ctr"/>
            <a:r>
              <a:rPr lang="pt-PT" dirty="0"/>
              <a:t>Quantum </a:t>
            </a:r>
            <a:r>
              <a:rPr lang="pt-PT" dirty="0" err="1"/>
              <a:t>Decision</a:t>
            </a:r>
            <a:r>
              <a:rPr lang="pt-PT" dirty="0"/>
              <a:t> </a:t>
            </a:r>
            <a:r>
              <a:rPr lang="pt-PT" dirty="0" err="1"/>
              <a:t>Making</a:t>
            </a:r>
            <a:endParaRPr lang="en-GB" dirty="0"/>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D9E89D26-D7B5-43CE-BC1A-6971412673DE}"/>
                  </a:ext>
                </a:extLst>
              </p:cNvPr>
              <p:cNvSpPr>
                <a:spLocks noGrp="1"/>
              </p:cNvSpPr>
              <p:nvPr>
                <p:ph idx="1"/>
              </p:nvPr>
            </p:nvSpPr>
            <p:spPr>
              <a:xfrm>
                <a:off x="898358" y="943476"/>
                <a:ext cx="11293642" cy="5914524"/>
              </a:xfrm>
            </p:spPr>
            <p:txBody>
              <a:bodyPr>
                <a:normAutofit/>
              </a:bodyPr>
              <a:lstStyle/>
              <a:p>
                <a:pPr marL="0" indent="0">
                  <a:buNone/>
                </a:pPr>
                <a:endParaRPr lang="en-GB" dirty="0">
                  <a:latin typeface="Cambria Math" panose="02040503050406030204" pitchFamily="18" charset="0"/>
                </a:endParaRPr>
              </a:p>
              <a:p>
                <a:r>
                  <a:rPr lang="en-GB" sz="2200" dirty="0">
                    <a:latin typeface="+mj-lt"/>
                  </a:rPr>
                  <a:t>Then the utility function is applied to state:</a:t>
                </a:r>
              </a:p>
              <a:p>
                <a:endParaRPr lang="en-GB" sz="220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GB" sz="2200" i="1">
                              <a:latin typeface="Cambria Math" panose="02040503050406030204" pitchFamily="18" charset="0"/>
                            </a:rPr>
                          </m:ctrlPr>
                        </m:dPr>
                        <m:e>
                          <m:r>
                            <a:rPr lang="pt-PT" sz="2200" i="1">
                              <a:latin typeface="Cambria Math" panose="02040503050406030204" pitchFamily="18" charset="0"/>
                            </a:rPr>
                            <m:t>𝑈</m:t>
                          </m:r>
                          <m:r>
                            <a:rPr lang="pt-PT" sz="2200" i="1">
                              <a:latin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Ψ</m:t>
                          </m:r>
                        </m:e>
                      </m:d>
                      <m:r>
                        <a:rPr lang="pt-PT" sz="2200" i="1">
                          <a:latin typeface="Cambria Math" panose="02040503050406030204" pitchFamily="18" charset="0"/>
                        </a:rPr>
                        <m:t>=</m:t>
                      </m:r>
                      <m:f>
                        <m:fPr>
                          <m:ctrlPr>
                            <a:rPr lang="pt-PT" sz="2200" i="1" smtClean="0">
                              <a:latin typeface="Cambria Math" panose="02040503050406030204" pitchFamily="18" charset="0"/>
                            </a:rPr>
                          </m:ctrlPr>
                        </m:fPr>
                        <m:num>
                          <m:rad>
                            <m:radPr>
                              <m:degHide m:val="on"/>
                              <m:ctrlPr>
                                <a:rPr lang="pt-PT" sz="2200" i="1">
                                  <a:latin typeface="Cambria Math" panose="02040503050406030204" pitchFamily="18" charset="0"/>
                                </a:rPr>
                              </m:ctrlPr>
                            </m:radPr>
                            <m:deg/>
                            <m:e>
                              <m:r>
                                <a:rPr lang="pt-PT" sz="2200" i="1">
                                  <a:latin typeface="Cambria Math" panose="02040503050406030204" pitchFamily="18" charset="0"/>
                                </a:rPr>
                                <m:t>𝑈</m:t>
                              </m:r>
                              <m:d>
                                <m:dPr>
                                  <m:ctrlPr>
                                    <a:rPr lang="pt-PT" sz="2200" i="1">
                                      <a:latin typeface="Cambria Math" panose="02040503050406030204" pitchFamily="18" charset="0"/>
                                    </a:rPr>
                                  </m:ctrlPr>
                                </m:dPr>
                                <m:e>
                                  <m:r>
                                    <a:rPr lang="pt-PT" sz="2200" i="1">
                                      <a:latin typeface="Cambria Math" panose="02040503050406030204" pitchFamily="18" charset="0"/>
                                    </a:rPr>
                                    <m:t>𝑟</m:t>
                                  </m:r>
                                </m:e>
                              </m:d>
                            </m:e>
                          </m:rad>
                          <m:r>
                            <a:rPr lang="pt-PT" sz="2200" i="1">
                              <a:latin typeface="Cambria Math" panose="02040503050406030204" pitchFamily="18" charset="0"/>
                            </a:rPr>
                            <m:t>∗</m:t>
                          </m:r>
                          <m:r>
                            <a:rPr lang="pt-PT" sz="2200" i="1">
                              <a:latin typeface="Cambria Math" panose="02040503050406030204" pitchFamily="18" charset="0"/>
                              <a:ea typeface="Cambria Math" panose="02040503050406030204" pitchFamily="18" charset="0"/>
                            </a:rPr>
                            <m:t>𝛼</m:t>
                          </m:r>
                        </m:num>
                        <m:den>
                          <m:r>
                            <a:rPr lang="pt-PT" sz="2200" b="0" i="1" smtClean="0">
                              <a:latin typeface="Cambria Math" panose="02040503050406030204" pitchFamily="18" charset="0"/>
                            </a:rPr>
                            <m:t>𝑘</m:t>
                          </m:r>
                        </m:den>
                      </m:f>
                      <m:d>
                        <m:dPr>
                          <m:begChr m:val=""/>
                          <m:endChr m:val="⟩"/>
                          <m:ctrlPr>
                            <a:rPr lang="pt-PT" sz="2200" i="1">
                              <a:latin typeface="Cambria Math" panose="02040503050406030204" pitchFamily="18" charset="0"/>
                              <a:ea typeface="Cambria Math" panose="02040503050406030204" pitchFamily="18" charset="0"/>
                            </a:rPr>
                          </m:ctrlPr>
                        </m:dPr>
                        <m:e>
                          <m:r>
                            <a:rPr lang="pt-PT" sz="2200" i="1">
                              <a:latin typeface="Cambria Math" panose="02040503050406030204" pitchFamily="18" charset="0"/>
                              <a:ea typeface="Cambria Math" panose="02040503050406030204" pitchFamily="18" charset="0"/>
                            </a:rPr>
                            <m:t>|</m:t>
                          </m:r>
                          <m:r>
                            <a:rPr lang="pt-PT" sz="2200" b="0" i="1" smtClean="0">
                              <a:latin typeface="Cambria Math" panose="02040503050406030204" pitchFamily="18" charset="0"/>
                              <a:ea typeface="Cambria Math" panose="02040503050406030204" pitchFamily="18" charset="0"/>
                            </a:rPr>
                            <m:t>𝑟</m:t>
                          </m:r>
                          <m:r>
                            <a:rPr lang="pt-PT" sz="2200" i="1">
                              <a:latin typeface="Cambria Math" panose="02040503050406030204" pitchFamily="18" charset="0"/>
                              <a:ea typeface="Cambria Math" panose="02040503050406030204" pitchFamily="18" charset="0"/>
                            </a:rPr>
                            <m:t>,</m:t>
                          </m:r>
                          <m:r>
                            <a:rPr lang="pt-PT" sz="2200" i="1">
                              <a:latin typeface="Cambria Math" panose="02040503050406030204" pitchFamily="18" charset="0"/>
                              <a:ea typeface="Cambria Math" panose="02040503050406030204" pitchFamily="18" charset="0"/>
                            </a:rPr>
                            <m:t>𝐴𝑐𝑡𝑖𝑜𝑛𝑠</m:t>
                          </m:r>
                          <m:r>
                            <a:rPr lang="pt-PT" sz="2200" i="1">
                              <a:latin typeface="Cambria Math" panose="02040503050406030204" pitchFamily="18" charset="0"/>
                              <a:ea typeface="Cambria Math" panose="02040503050406030204" pitchFamily="18" charset="0"/>
                            </a:rPr>
                            <m:t>,</m:t>
                          </m:r>
                          <m:r>
                            <a:rPr lang="pt-PT" sz="2200" i="1">
                              <a:latin typeface="Cambria Math" panose="02040503050406030204" pitchFamily="18" charset="0"/>
                              <a:ea typeface="Cambria Math" panose="02040503050406030204" pitchFamily="18" charset="0"/>
                            </a:rPr>
                            <m:t>𝑒𝑣𝑖𝑑𝑒𝑛𝑐𝑒𝑠</m:t>
                          </m:r>
                        </m:e>
                      </m:d>
                      <m:r>
                        <a:rPr lang="pt-PT" sz="2200" i="1">
                          <a:latin typeface="Cambria Math" panose="02040503050406030204" pitchFamily="18" charset="0"/>
                          <a:ea typeface="Cambria Math" panose="02040503050406030204" pitchFamily="18" charset="0"/>
                        </a:rPr>
                        <m:t>+</m:t>
                      </m:r>
                      <m:f>
                        <m:fPr>
                          <m:ctrlPr>
                            <a:rPr lang="pt-PT" sz="2200" i="1" smtClean="0">
                              <a:latin typeface="Cambria Math" panose="02040503050406030204" pitchFamily="18" charset="0"/>
                              <a:ea typeface="Cambria Math" panose="02040503050406030204" pitchFamily="18" charset="0"/>
                            </a:rPr>
                          </m:ctrlPr>
                        </m:fPr>
                        <m:num>
                          <m:rad>
                            <m:radPr>
                              <m:degHide m:val="on"/>
                              <m:ctrlPr>
                                <a:rPr lang="pt-PT" sz="2200" i="1">
                                  <a:latin typeface="Cambria Math" panose="02040503050406030204" pitchFamily="18" charset="0"/>
                                  <a:ea typeface="Cambria Math" panose="02040503050406030204" pitchFamily="18" charset="0"/>
                                </a:rPr>
                              </m:ctrlPr>
                            </m:radPr>
                            <m:deg/>
                            <m:e>
                              <m:r>
                                <a:rPr lang="pt-PT" sz="2200" i="1">
                                  <a:latin typeface="Cambria Math" panose="02040503050406030204" pitchFamily="18" charset="0"/>
                                  <a:ea typeface="Cambria Math" panose="02040503050406030204" pitchFamily="18" charset="0"/>
                                </a:rPr>
                                <m:t>𝑈</m:t>
                              </m:r>
                              <m:d>
                                <m:dPr>
                                  <m:ctrlPr>
                                    <a:rPr lang="pt-PT" sz="2200" i="1">
                                      <a:latin typeface="Cambria Math" panose="02040503050406030204" pitchFamily="18" charset="0"/>
                                      <a:ea typeface="Cambria Math" panose="02040503050406030204" pitchFamily="18" charset="0"/>
                                    </a:rPr>
                                  </m:ctrlPr>
                                </m:dPr>
                                <m:e>
                                  <m:acc>
                                    <m:accPr>
                                      <m:chr m:val="̅"/>
                                      <m:ctrlPr>
                                        <a:rPr lang="pt-PT" sz="2200" i="1">
                                          <a:latin typeface="Cambria Math" panose="02040503050406030204" pitchFamily="18" charset="0"/>
                                          <a:ea typeface="Cambria Math" panose="02040503050406030204" pitchFamily="18" charset="0"/>
                                        </a:rPr>
                                      </m:ctrlPr>
                                    </m:accPr>
                                    <m:e>
                                      <m:r>
                                        <a:rPr lang="pt-PT" sz="2200" i="1">
                                          <a:latin typeface="Cambria Math" panose="02040503050406030204" pitchFamily="18" charset="0"/>
                                          <a:ea typeface="Cambria Math" panose="02040503050406030204" pitchFamily="18" charset="0"/>
                                        </a:rPr>
                                        <m:t>𝑟</m:t>
                                      </m:r>
                                    </m:e>
                                  </m:acc>
                                </m:e>
                              </m:d>
                            </m:e>
                          </m:rad>
                          <m:r>
                            <a:rPr lang="pt-PT" sz="2200" i="1">
                              <a:latin typeface="Cambria Math" panose="02040503050406030204" pitchFamily="18" charset="0"/>
                              <a:ea typeface="Cambria Math" panose="02040503050406030204" pitchFamily="18" charset="0"/>
                            </a:rPr>
                            <m:t>∗</m:t>
                          </m:r>
                          <m:r>
                            <a:rPr lang="pt-PT" sz="2200" i="1">
                              <a:latin typeface="Cambria Math" panose="02040503050406030204" pitchFamily="18" charset="0"/>
                              <a:ea typeface="Cambria Math" panose="02040503050406030204" pitchFamily="18" charset="0"/>
                            </a:rPr>
                            <m:t>𝛽</m:t>
                          </m:r>
                        </m:num>
                        <m:den>
                          <m:r>
                            <a:rPr lang="pt-PT" sz="2200" b="0" i="1" smtClean="0">
                              <a:latin typeface="Cambria Math" panose="02040503050406030204" pitchFamily="18" charset="0"/>
                              <a:ea typeface="Cambria Math" panose="02040503050406030204" pitchFamily="18" charset="0"/>
                            </a:rPr>
                            <m:t>𝑘</m:t>
                          </m:r>
                        </m:den>
                      </m:f>
                      <m:d>
                        <m:dPr>
                          <m:begChr m:val=""/>
                          <m:endChr m:val="⟩"/>
                          <m:ctrlPr>
                            <a:rPr lang="pt-PT" sz="2200" i="1">
                              <a:latin typeface="Cambria Math" panose="02040503050406030204" pitchFamily="18" charset="0"/>
                              <a:ea typeface="Cambria Math" panose="02040503050406030204" pitchFamily="18" charset="0"/>
                            </a:rPr>
                          </m:ctrlPr>
                        </m:dPr>
                        <m:e>
                          <m:r>
                            <a:rPr lang="pt-PT" sz="2200" i="1">
                              <a:latin typeface="Cambria Math" panose="02040503050406030204" pitchFamily="18" charset="0"/>
                              <a:ea typeface="Cambria Math" panose="02040503050406030204" pitchFamily="18" charset="0"/>
                            </a:rPr>
                            <m:t>|</m:t>
                          </m:r>
                          <m:acc>
                            <m:accPr>
                              <m:chr m:val="̅"/>
                              <m:ctrlPr>
                                <a:rPr lang="pt-PT" sz="2200" i="1">
                                  <a:latin typeface="Cambria Math" panose="02040503050406030204" pitchFamily="18" charset="0"/>
                                  <a:ea typeface="Cambria Math" panose="02040503050406030204" pitchFamily="18" charset="0"/>
                                </a:rPr>
                              </m:ctrlPr>
                            </m:accPr>
                            <m:e>
                              <m:r>
                                <a:rPr lang="pt-PT" sz="2200" b="0" i="1" smtClean="0">
                                  <a:latin typeface="Cambria Math" panose="02040503050406030204" pitchFamily="18" charset="0"/>
                                  <a:ea typeface="Cambria Math" panose="02040503050406030204" pitchFamily="18" charset="0"/>
                                </a:rPr>
                                <m:t>𝑟</m:t>
                              </m:r>
                            </m:e>
                          </m:acc>
                          <m:r>
                            <a:rPr lang="pt-PT" sz="2200" i="1">
                              <a:latin typeface="Cambria Math" panose="02040503050406030204" pitchFamily="18" charset="0"/>
                            </a:rPr>
                            <m:t>,</m:t>
                          </m:r>
                          <m:r>
                            <a:rPr lang="pt-PT" sz="2200" i="1">
                              <a:latin typeface="Cambria Math" panose="02040503050406030204" pitchFamily="18" charset="0"/>
                            </a:rPr>
                            <m:t>𝐴𝑐𝑡𝑖𝑜𝑛𝑠</m:t>
                          </m:r>
                          <m:r>
                            <a:rPr lang="pt-PT" sz="2200" i="1">
                              <a:latin typeface="Cambria Math" panose="02040503050406030204" pitchFamily="18" charset="0"/>
                            </a:rPr>
                            <m:t>,</m:t>
                          </m:r>
                          <m:r>
                            <a:rPr lang="pt-PT" sz="2200" i="1">
                              <a:latin typeface="Cambria Math" panose="02040503050406030204" pitchFamily="18" charset="0"/>
                            </a:rPr>
                            <m:t>𝑒𝑣𝑖𝑑𝑒𝑛𝑐𝑒𝑠</m:t>
                          </m:r>
                        </m:e>
                      </m:d>
                    </m:oMath>
                  </m:oMathPara>
                </a14:m>
                <a:endParaRPr lang="en-GB" sz="2200" dirty="0">
                  <a:latin typeface="Cambria Math" panose="02040503050406030204" pitchFamily="18" charset="0"/>
                </a:endParaRPr>
              </a:p>
              <a:p>
                <a:pPr marL="0" indent="0">
                  <a:buNone/>
                </a:pPr>
                <a:endParaRPr lang="en-GB" sz="2200" dirty="0">
                  <a:latin typeface="Cambria Math" panose="02040503050406030204" pitchFamily="18" charset="0"/>
                </a:endParaRPr>
              </a:p>
              <a:p>
                <a:r>
                  <a:rPr lang="en-GB" sz="2200" dirty="0">
                    <a:latin typeface="+mj-lt"/>
                  </a:rPr>
                  <a:t>The state can also be written with both variables defined:</a:t>
                </a:r>
              </a:p>
              <a:p>
                <a:endParaRPr lang="en-GB" sz="220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GB" sz="2200" i="1">
                              <a:latin typeface="Cambria Math" panose="02040503050406030204" pitchFamily="18" charset="0"/>
                            </a:rPr>
                          </m:ctrlPr>
                        </m:dPr>
                        <m:e>
                          <m:r>
                            <a:rPr lang="pt-PT" sz="2200" i="1">
                              <a:latin typeface="Cambria Math" panose="02040503050406030204" pitchFamily="18" charset="0"/>
                            </a:rPr>
                            <m:t>𝑈</m:t>
                          </m:r>
                          <m:r>
                            <a:rPr lang="pt-PT" sz="2200" i="1">
                              <a:latin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Ψ</m:t>
                          </m:r>
                        </m:e>
                      </m:d>
                      <m:r>
                        <a:rPr lang="pt-PT" sz="2200" i="1">
                          <a:latin typeface="Cambria Math" panose="02040503050406030204" pitchFamily="18" charset="0"/>
                        </a:rPr>
                        <m:t>=</m:t>
                      </m:r>
                      <m:f>
                        <m:fPr>
                          <m:ctrlPr>
                            <a:rPr lang="pt-PT" sz="2200" b="0" i="1" smtClean="0">
                              <a:latin typeface="Cambria Math" panose="02040503050406030204" pitchFamily="18" charset="0"/>
                            </a:rPr>
                          </m:ctrlPr>
                        </m:fPr>
                        <m:num>
                          <m:rad>
                            <m:radPr>
                              <m:degHide m:val="on"/>
                              <m:ctrlPr>
                                <a:rPr lang="pt-PT" sz="2200" i="1">
                                  <a:latin typeface="Cambria Math" panose="02040503050406030204" pitchFamily="18" charset="0"/>
                                </a:rPr>
                              </m:ctrlPr>
                            </m:radPr>
                            <m:deg/>
                            <m:e>
                              <m:r>
                                <a:rPr lang="pt-PT" sz="2200" i="1">
                                  <a:latin typeface="Cambria Math" panose="02040503050406030204" pitchFamily="18" charset="0"/>
                                </a:rPr>
                                <m:t>𝑈</m:t>
                              </m:r>
                              <m:d>
                                <m:dPr>
                                  <m:ctrlPr>
                                    <a:rPr lang="pt-PT" sz="2200" i="1">
                                      <a:latin typeface="Cambria Math" panose="02040503050406030204" pitchFamily="18" charset="0"/>
                                    </a:rPr>
                                  </m:ctrlPr>
                                </m:dPr>
                                <m:e>
                                  <m:r>
                                    <a:rPr lang="pt-PT" sz="2200" i="1">
                                      <a:latin typeface="Cambria Math" panose="02040503050406030204" pitchFamily="18" charset="0"/>
                                    </a:rPr>
                                    <m:t>𝑟</m:t>
                                  </m:r>
                                </m:e>
                              </m:d>
                            </m:e>
                          </m:rad>
                          <m:r>
                            <a:rPr lang="pt-PT" sz="2200" i="1">
                              <a:latin typeface="Cambria Math" panose="02040503050406030204" pitchFamily="18" charset="0"/>
                            </a:rPr>
                            <m:t>∗</m:t>
                          </m:r>
                          <m:sSub>
                            <m:sSubPr>
                              <m:ctrlPr>
                                <a:rPr lang="pt-PT" sz="2200" i="1">
                                  <a:latin typeface="Cambria Math" panose="02040503050406030204" pitchFamily="18" charset="0"/>
                                </a:rPr>
                              </m:ctrlPr>
                            </m:sSubPr>
                            <m:e>
                              <m:r>
                                <a:rPr lang="pt-PT" sz="2200" i="1">
                                  <a:latin typeface="Cambria Math" panose="02040503050406030204" pitchFamily="18" charset="0"/>
                                  <a:ea typeface="Cambria Math" panose="02040503050406030204" pitchFamily="18" charset="0"/>
                                </a:rPr>
                                <m:t>𝛾</m:t>
                              </m:r>
                            </m:e>
                            <m:sub>
                              <m:r>
                                <a:rPr lang="pt-PT" sz="2200" i="1">
                                  <a:latin typeface="Cambria Math" panose="02040503050406030204" pitchFamily="18" charset="0"/>
                                </a:rPr>
                                <m:t>1</m:t>
                              </m:r>
                            </m:sub>
                          </m:sSub>
                        </m:num>
                        <m:den>
                          <m:r>
                            <a:rPr lang="pt-PT" sz="2200" b="0" i="1" smtClean="0">
                              <a:latin typeface="Cambria Math" panose="02040503050406030204" pitchFamily="18" charset="0"/>
                            </a:rPr>
                            <m:t>𝑘</m:t>
                          </m:r>
                          <m:r>
                            <a:rPr lang="pt-PT" sz="2200" b="0" i="1" smtClean="0">
                              <a:latin typeface="Cambria Math" panose="02040503050406030204" pitchFamily="18" charset="0"/>
                            </a:rPr>
                            <m:t>´</m:t>
                          </m:r>
                        </m:den>
                      </m:f>
                      <m:d>
                        <m:dPr>
                          <m:begChr m:val=""/>
                          <m:endChr m:val="⟩"/>
                          <m:ctrlPr>
                            <a:rPr lang="pt-PT" sz="2200" i="1">
                              <a:latin typeface="Cambria Math" panose="02040503050406030204" pitchFamily="18" charset="0"/>
                              <a:ea typeface="Cambria Math" panose="02040503050406030204" pitchFamily="18" charset="0"/>
                            </a:rPr>
                          </m:ctrlPr>
                        </m:dPr>
                        <m:e>
                          <m:r>
                            <a:rPr lang="pt-PT" sz="2200" i="1">
                              <a:latin typeface="Cambria Math" panose="02040503050406030204" pitchFamily="18" charset="0"/>
                              <a:ea typeface="Cambria Math" panose="02040503050406030204" pitchFamily="18" charset="0"/>
                            </a:rPr>
                            <m:t>|</m:t>
                          </m:r>
                          <m:r>
                            <a:rPr lang="pt-PT" sz="2200" b="0" i="1" smtClean="0">
                              <a:latin typeface="Cambria Math" panose="02040503050406030204" pitchFamily="18" charset="0"/>
                              <a:ea typeface="Cambria Math" panose="02040503050406030204" pitchFamily="18" charset="0"/>
                            </a:rPr>
                            <m:t>𝑟</m:t>
                          </m:r>
                          <m:r>
                            <a:rPr lang="pt-PT" sz="2200" i="1">
                              <a:latin typeface="Cambria Math" panose="02040503050406030204" pitchFamily="18" charset="0"/>
                              <a:ea typeface="Cambria Math" panose="02040503050406030204" pitchFamily="18" charset="0"/>
                            </a:rPr>
                            <m:t>,</m:t>
                          </m:r>
                          <m:sSub>
                            <m:sSubPr>
                              <m:ctrlPr>
                                <a:rPr lang="pt-PT" sz="2200" i="1" smtClean="0">
                                  <a:latin typeface="Cambria Math" panose="02040503050406030204" pitchFamily="18" charset="0"/>
                                  <a:ea typeface="Cambria Math" panose="02040503050406030204" pitchFamily="18" charset="0"/>
                                </a:rPr>
                              </m:ctrlPr>
                            </m:sSubPr>
                            <m:e>
                              <m:r>
                                <a:rPr lang="pt-PT" sz="2200" b="0" i="1" smtClean="0">
                                  <a:latin typeface="Cambria Math" panose="02040503050406030204" pitchFamily="18" charset="0"/>
                                  <a:ea typeface="Cambria Math" panose="02040503050406030204" pitchFamily="18" charset="0"/>
                                </a:rPr>
                                <m:t>𝑎</m:t>
                              </m:r>
                            </m:e>
                            <m:sub>
                              <m:r>
                                <a:rPr lang="pt-PT" sz="2200" b="0" i="1" smtClean="0">
                                  <a:latin typeface="Cambria Math" panose="02040503050406030204" pitchFamily="18" charset="0"/>
                                  <a:ea typeface="Cambria Math" panose="02040503050406030204" pitchFamily="18" charset="0"/>
                                </a:rPr>
                                <m:t>0</m:t>
                              </m:r>
                            </m:sub>
                          </m:sSub>
                          <m:r>
                            <a:rPr lang="pt-PT" sz="2200" i="1">
                              <a:latin typeface="Cambria Math" panose="02040503050406030204" pitchFamily="18" charset="0"/>
                              <a:ea typeface="Cambria Math" panose="02040503050406030204" pitchFamily="18" charset="0"/>
                            </a:rPr>
                            <m:t>,</m:t>
                          </m:r>
                          <m:r>
                            <a:rPr lang="pt-PT" sz="2200" i="1">
                              <a:latin typeface="Cambria Math" panose="02040503050406030204" pitchFamily="18" charset="0"/>
                              <a:ea typeface="Cambria Math" panose="02040503050406030204" pitchFamily="18" charset="0"/>
                            </a:rPr>
                            <m:t>𝑒𝑣𝑖𝑑𝑒𝑛𝑐𝑒𝑠</m:t>
                          </m:r>
                        </m:e>
                      </m:d>
                      <m:r>
                        <a:rPr lang="pt-PT" sz="2200" i="1">
                          <a:latin typeface="Cambria Math" panose="02040503050406030204" pitchFamily="18" charset="0"/>
                          <a:ea typeface="Cambria Math" panose="02040503050406030204" pitchFamily="18" charset="0"/>
                        </a:rPr>
                        <m:t>+</m:t>
                      </m:r>
                      <m:f>
                        <m:fPr>
                          <m:ctrlPr>
                            <a:rPr lang="pt-PT" sz="2200" b="0" i="1" smtClean="0">
                              <a:latin typeface="Cambria Math" panose="02040503050406030204" pitchFamily="18" charset="0"/>
                              <a:ea typeface="Cambria Math" panose="02040503050406030204" pitchFamily="18" charset="0"/>
                            </a:rPr>
                          </m:ctrlPr>
                        </m:fPr>
                        <m:num>
                          <m:rad>
                            <m:radPr>
                              <m:degHide m:val="on"/>
                              <m:ctrlPr>
                                <a:rPr lang="pt-PT" sz="2200" i="1">
                                  <a:latin typeface="Cambria Math" panose="02040503050406030204" pitchFamily="18" charset="0"/>
                                  <a:ea typeface="Cambria Math" panose="02040503050406030204" pitchFamily="18" charset="0"/>
                                </a:rPr>
                              </m:ctrlPr>
                            </m:radPr>
                            <m:deg/>
                            <m:e>
                              <m:r>
                                <a:rPr lang="pt-PT" sz="2200" i="1">
                                  <a:latin typeface="Cambria Math" panose="02040503050406030204" pitchFamily="18" charset="0"/>
                                  <a:ea typeface="Cambria Math" panose="02040503050406030204" pitchFamily="18" charset="0"/>
                                </a:rPr>
                                <m:t>𝑈</m:t>
                              </m:r>
                              <m:d>
                                <m:dPr>
                                  <m:ctrlPr>
                                    <a:rPr lang="pt-PT" sz="2200" i="1">
                                      <a:latin typeface="Cambria Math" panose="02040503050406030204" pitchFamily="18" charset="0"/>
                                      <a:ea typeface="Cambria Math" panose="02040503050406030204" pitchFamily="18" charset="0"/>
                                    </a:rPr>
                                  </m:ctrlPr>
                                </m:dPr>
                                <m:e>
                                  <m:acc>
                                    <m:accPr>
                                      <m:chr m:val="̅"/>
                                      <m:ctrlPr>
                                        <a:rPr lang="pt-PT" sz="2200" i="1">
                                          <a:latin typeface="Cambria Math" panose="02040503050406030204" pitchFamily="18" charset="0"/>
                                          <a:ea typeface="Cambria Math" panose="02040503050406030204" pitchFamily="18" charset="0"/>
                                        </a:rPr>
                                      </m:ctrlPr>
                                    </m:accPr>
                                    <m:e>
                                      <m:r>
                                        <a:rPr lang="pt-PT" sz="2200" i="1">
                                          <a:latin typeface="Cambria Math" panose="02040503050406030204" pitchFamily="18" charset="0"/>
                                          <a:ea typeface="Cambria Math" panose="02040503050406030204" pitchFamily="18" charset="0"/>
                                        </a:rPr>
                                        <m:t>𝑟</m:t>
                                      </m:r>
                                    </m:e>
                                  </m:acc>
                                </m:e>
                              </m:d>
                            </m:e>
                          </m:rad>
                          <m:r>
                            <a:rPr lang="pt-PT" sz="2200" i="1">
                              <a:latin typeface="Cambria Math" panose="02040503050406030204" pitchFamily="18" charset="0"/>
                              <a:ea typeface="Cambria Math" panose="02040503050406030204" pitchFamily="18" charset="0"/>
                            </a:rPr>
                            <m:t>∗</m:t>
                          </m:r>
                          <m:sSub>
                            <m:sSubPr>
                              <m:ctrlPr>
                                <a:rPr lang="pt-PT" sz="2200" i="1">
                                  <a:latin typeface="Cambria Math" panose="02040503050406030204" pitchFamily="18" charset="0"/>
                                  <a:ea typeface="Cambria Math" panose="02040503050406030204" pitchFamily="18" charset="0"/>
                                </a:rPr>
                              </m:ctrlPr>
                            </m:sSubPr>
                            <m:e>
                              <m:r>
                                <a:rPr lang="pt-PT" sz="2200" i="1">
                                  <a:latin typeface="Cambria Math" panose="02040503050406030204" pitchFamily="18" charset="0"/>
                                  <a:ea typeface="Cambria Math" panose="02040503050406030204" pitchFamily="18" charset="0"/>
                                </a:rPr>
                                <m:t>𝛾</m:t>
                              </m:r>
                            </m:e>
                            <m:sub>
                              <m:r>
                                <a:rPr lang="pt-PT" sz="2200" i="1">
                                  <a:latin typeface="Cambria Math" panose="02040503050406030204" pitchFamily="18" charset="0"/>
                                  <a:ea typeface="Cambria Math" panose="02040503050406030204" pitchFamily="18" charset="0"/>
                                </a:rPr>
                                <m:t>3</m:t>
                              </m:r>
                            </m:sub>
                          </m:sSub>
                        </m:num>
                        <m:den>
                          <m:r>
                            <a:rPr lang="pt-PT" sz="2200" b="0" i="1" smtClean="0">
                              <a:latin typeface="Cambria Math" panose="02040503050406030204" pitchFamily="18" charset="0"/>
                              <a:ea typeface="Cambria Math" panose="02040503050406030204" pitchFamily="18" charset="0"/>
                            </a:rPr>
                            <m:t>𝑘</m:t>
                          </m:r>
                          <m:r>
                            <a:rPr lang="pt-PT" sz="2200" b="0" i="1" smtClean="0">
                              <a:latin typeface="Cambria Math" panose="02040503050406030204" pitchFamily="18" charset="0"/>
                              <a:ea typeface="Cambria Math" panose="02040503050406030204" pitchFamily="18" charset="0"/>
                            </a:rPr>
                            <m:t>´</m:t>
                          </m:r>
                        </m:den>
                      </m:f>
                      <m:d>
                        <m:dPr>
                          <m:begChr m:val=""/>
                          <m:endChr m:val="⟩"/>
                          <m:ctrlPr>
                            <a:rPr lang="pt-PT" sz="2200" i="1">
                              <a:latin typeface="Cambria Math" panose="02040503050406030204" pitchFamily="18" charset="0"/>
                              <a:ea typeface="Cambria Math" panose="02040503050406030204" pitchFamily="18" charset="0"/>
                            </a:rPr>
                          </m:ctrlPr>
                        </m:dPr>
                        <m:e>
                          <m:r>
                            <a:rPr lang="pt-PT" sz="2200" i="1">
                              <a:latin typeface="Cambria Math" panose="02040503050406030204" pitchFamily="18" charset="0"/>
                              <a:ea typeface="Cambria Math" panose="02040503050406030204" pitchFamily="18" charset="0"/>
                            </a:rPr>
                            <m:t>|</m:t>
                          </m:r>
                          <m:acc>
                            <m:accPr>
                              <m:chr m:val="̅"/>
                              <m:ctrlPr>
                                <a:rPr lang="pt-PT" sz="2200" i="1" smtClean="0">
                                  <a:latin typeface="Cambria Math" panose="02040503050406030204" pitchFamily="18" charset="0"/>
                                  <a:ea typeface="Cambria Math" panose="02040503050406030204" pitchFamily="18" charset="0"/>
                                </a:rPr>
                              </m:ctrlPr>
                            </m:accPr>
                            <m:e>
                              <m:r>
                                <a:rPr lang="pt-PT" sz="2200" b="0" i="1" smtClean="0">
                                  <a:latin typeface="Cambria Math" panose="02040503050406030204" pitchFamily="18" charset="0"/>
                                  <a:ea typeface="Cambria Math" panose="02040503050406030204" pitchFamily="18" charset="0"/>
                                </a:rPr>
                                <m:t>𝑟</m:t>
                              </m:r>
                            </m:e>
                          </m:acc>
                          <m:r>
                            <a:rPr lang="pt-PT" sz="2200" i="1">
                              <a:latin typeface="Cambria Math" panose="02040503050406030204" pitchFamily="18" charset="0"/>
                            </a:rPr>
                            <m:t>,</m:t>
                          </m:r>
                          <m:sSub>
                            <m:sSubPr>
                              <m:ctrlPr>
                                <a:rPr lang="pt-PT" sz="2200" i="1" smtClean="0">
                                  <a:latin typeface="Cambria Math" panose="02040503050406030204" pitchFamily="18" charset="0"/>
                                </a:rPr>
                              </m:ctrlPr>
                            </m:sSubPr>
                            <m:e>
                              <m:r>
                                <a:rPr lang="pt-PT" sz="2200" b="0" i="1" smtClean="0">
                                  <a:latin typeface="Cambria Math" panose="02040503050406030204" pitchFamily="18" charset="0"/>
                                </a:rPr>
                                <m:t>𝑎</m:t>
                              </m:r>
                            </m:e>
                            <m:sub>
                              <m:r>
                                <a:rPr lang="pt-PT" sz="2200" b="0" i="1" smtClean="0">
                                  <a:latin typeface="Cambria Math" panose="02040503050406030204" pitchFamily="18" charset="0"/>
                                </a:rPr>
                                <m:t>0</m:t>
                              </m:r>
                            </m:sub>
                          </m:sSub>
                          <m:r>
                            <a:rPr lang="pt-PT" sz="2200" i="1">
                              <a:latin typeface="Cambria Math" panose="02040503050406030204" pitchFamily="18" charset="0"/>
                            </a:rPr>
                            <m:t>,</m:t>
                          </m:r>
                          <m:r>
                            <a:rPr lang="pt-PT" sz="2200" i="1">
                              <a:latin typeface="Cambria Math" panose="02040503050406030204" pitchFamily="18" charset="0"/>
                            </a:rPr>
                            <m:t>𝑒𝑣𝑖𝑑𝑒𝑛𝑐𝑒𝑠</m:t>
                          </m:r>
                        </m:e>
                      </m:d>
                    </m:oMath>
                  </m:oMathPara>
                </a14:m>
                <a:endParaRPr lang="en-GB" sz="2200" dirty="0">
                  <a:latin typeface="Cambria Math" panose="02040503050406030204" pitchFamily="18" charset="0"/>
                </a:endParaRPr>
              </a:p>
              <a:p>
                <a:pPr marL="0" indent="0" algn="ctr">
                  <a:buNone/>
                </a:pPr>
                <a:r>
                  <a:rPr lang="en-GB" sz="2200" dirty="0">
                    <a:latin typeface="Cambria Math" panose="02040503050406030204" pitchFamily="18" charset="0"/>
                  </a:rPr>
                  <a:t>	</a:t>
                </a:r>
                <a:r>
                  <a:rPr lang="en-GB" sz="2200" dirty="0"/>
                  <a:t>+</a:t>
                </a:r>
                <a14:m>
                  <m:oMath xmlns:m="http://schemas.openxmlformats.org/officeDocument/2006/math">
                    <m:d>
                      <m:dPr>
                        <m:begChr m:val=""/>
                        <m:endChr m:val="⟩"/>
                        <m:ctrlPr>
                          <a:rPr lang="pt-PT" sz="2200" i="1">
                            <a:latin typeface="Cambria Math" panose="02040503050406030204" pitchFamily="18" charset="0"/>
                            <a:ea typeface="Cambria Math" panose="02040503050406030204" pitchFamily="18" charset="0"/>
                          </a:rPr>
                        </m:ctrlPr>
                      </m:dPr>
                      <m:e>
                        <m:f>
                          <m:fPr>
                            <m:ctrlPr>
                              <a:rPr lang="pt-PT" sz="2200" i="1" smtClean="0">
                                <a:latin typeface="Cambria Math" panose="02040503050406030204" pitchFamily="18" charset="0"/>
                                <a:ea typeface="Cambria Math" panose="02040503050406030204" pitchFamily="18" charset="0"/>
                              </a:rPr>
                            </m:ctrlPr>
                          </m:fPr>
                          <m:num>
                            <m:rad>
                              <m:radPr>
                                <m:degHide m:val="on"/>
                                <m:ctrlPr>
                                  <a:rPr lang="pt-PT" sz="2200" i="1">
                                    <a:latin typeface="Cambria Math" panose="02040503050406030204" pitchFamily="18" charset="0"/>
                                  </a:rPr>
                                </m:ctrlPr>
                              </m:radPr>
                              <m:deg/>
                              <m:e>
                                <m:r>
                                  <a:rPr lang="pt-PT" sz="2200" i="1">
                                    <a:latin typeface="Cambria Math" panose="02040503050406030204" pitchFamily="18" charset="0"/>
                                  </a:rPr>
                                  <m:t>𝑈</m:t>
                                </m:r>
                                <m:d>
                                  <m:dPr>
                                    <m:ctrlPr>
                                      <a:rPr lang="pt-PT" sz="2200" i="1">
                                        <a:latin typeface="Cambria Math" panose="02040503050406030204" pitchFamily="18" charset="0"/>
                                      </a:rPr>
                                    </m:ctrlPr>
                                  </m:dPr>
                                  <m:e>
                                    <m:r>
                                      <a:rPr lang="pt-PT" sz="2200" i="1">
                                        <a:latin typeface="Cambria Math" panose="02040503050406030204" pitchFamily="18" charset="0"/>
                                      </a:rPr>
                                      <m:t>𝑟</m:t>
                                    </m:r>
                                  </m:e>
                                </m:d>
                              </m:e>
                            </m:rad>
                            <m:r>
                              <a:rPr lang="pt-PT" sz="2200" i="1">
                                <a:latin typeface="Cambria Math" panose="02040503050406030204" pitchFamily="18" charset="0"/>
                              </a:rPr>
                              <m:t>∗</m:t>
                            </m:r>
                            <m:sSub>
                              <m:sSubPr>
                                <m:ctrlPr>
                                  <a:rPr lang="pt-PT" sz="2200" i="1">
                                    <a:latin typeface="Cambria Math" panose="02040503050406030204" pitchFamily="18" charset="0"/>
                                  </a:rPr>
                                </m:ctrlPr>
                              </m:sSubPr>
                              <m:e>
                                <m:r>
                                  <a:rPr lang="pt-PT" sz="2200" i="1">
                                    <a:latin typeface="Cambria Math" panose="02040503050406030204" pitchFamily="18" charset="0"/>
                                    <a:ea typeface="Cambria Math" panose="02040503050406030204" pitchFamily="18" charset="0"/>
                                  </a:rPr>
                                  <m:t>𝛾</m:t>
                                </m:r>
                              </m:e>
                              <m:sub>
                                <m:r>
                                  <a:rPr lang="pt-PT" sz="2200" i="1">
                                    <a:latin typeface="Cambria Math" panose="02040503050406030204" pitchFamily="18" charset="0"/>
                                  </a:rPr>
                                  <m:t>2</m:t>
                                </m:r>
                              </m:sub>
                            </m:sSub>
                          </m:num>
                          <m:den>
                            <m:r>
                              <a:rPr lang="pt-PT" sz="2200" b="0" i="1" smtClean="0">
                                <a:latin typeface="Cambria Math" panose="02040503050406030204" pitchFamily="18" charset="0"/>
                                <a:ea typeface="Cambria Math" panose="02040503050406030204" pitchFamily="18" charset="0"/>
                              </a:rPr>
                              <m:t>𝑘</m:t>
                            </m:r>
                            <m:r>
                              <a:rPr lang="pt-PT" sz="2200" b="0" i="1" smtClean="0">
                                <a:latin typeface="Cambria Math" panose="02040503050406030204" pitchFamily="18" charset="0"/>
                                <a:ea typeface="Cambria Math" panose="02040503050406030204" pitchFamily="18" charset="0"/>
                              </a:rPr>
                              <m:t>´</m:t>
                            </m:r>
                          </m:den>
                        </m:f>
                        <m:r>
                          <a:rPr lang="pt-PT" sz="2200" i="1">
                            <a:latin typeface="Cambria Math" panose="02040503050406030204" pitchFamily="18" charset="0"/>
                            <a:ea typeface="Cambria Math" panose="02040503050406030204" pitchFamily="18" charset="0"/>
                          </a:rPr>
                          <m:t>|</m:t>
                        </m:r>
                        <m:r>
                          <a:rPr lang="pt-PT" sz="2200" b="0" i="1" smtClean="0">
                            <a:latin typeface="Cambria Math" panose="02040503050406030204" pitchFamily="18" charset="0"/>
                            <a:ea typeface="Cambria Math" panose="02040503050406030204" pitchFamily="18" charset="0"/>
                          </a:rPr>
                          <m:t>𝑟</m:t>
                        </m:r>
                        <m:r>
                          <a:rPr lang="pt-PT" sz="2200" i="1">
                            <a:latin typeface="Cambria Math" panose="02040503050406030204" pitchFamily="18" charset="0"/>
                            <a:ea typeface="Cambria Math" panose="02040503050406030204" pitchFamily="18" charset="0"/>
                          </a:rPr>
                          <m:t>,</m:t>
                        </m:r>
                        <m:sSub>
                          <m:sSubPr>
                            <m:ctrlPr>
                              <a:rPr lang="pt-PT" sz="2200" i="1" smtClean="0">
                                <a:latin typeface="Cambria Math" panose="02040503050406030204" pitchFamily="18" charset="0"/>
                                <a:ea typeface="Cambria Math" panose="02040503050406030204" pitchFamily="18" charset="0"/>
                              </a:rPr>
                            </m:ctrlPr>
                          </m:sSubPr>
                          <m:e>
                            <m:r>
                              <a:rPr lang="pt-PT" sz="2200" b="0" i="1" smtClean="0">
                                <a:latin typeface="Cambria Math" panose="02040503050406030204" pitchFamily="18" charset="0"/>
                                <a:ea typeface="Cambria Math" panose="02040503050406030204" pitchFamily="18" charset="0"/>
                              </a:rPr>
                              <m:t>𝑎</m:t>
                            </m:r>
                          </m:e>
                          <m:sub>
                            <m:r>
                              <a:rPr lang="pt-PT" sz="2200" b="0" i="1" smtClean="0">
                                <a:latin typeface="Cambria Math" panose="02040503050406030204" pitchFamily="18" charset="0"/>
                                <a:ea typeface="Cambria Math" panose="02040503050406030204" pitchFamily="18" charset="0"/>
                              </a:rPr>
                              <m:t>1</m:t>
                            </m:r>
                          </m:sub>
                        </m:sSub>
                        <m:r>
                          <a:rPr lang="pt-PT" sz="2200" i="1">
                            <a:latin typeface="Cambria Math" panose="02040503050406030204" pitchFamily="18" charset="0"/>
                            <a:ea typeface="Cambria Math" panose="02040503050406030204" pitchFamily="18" charset="0"/>
                          </a:rPr>
                          <m:t>,</m:t>
                        </m:r>
                        <m:r>
                          <a:rPr lang="pt-PT" sz="2200" i="1">
                            <a:latin typeface="Cambria Math" panose="02040503050406030204" pitchFamily="18" charset="0"/>
                            <a:ea typeface="Cambria Math" panose="02040503050406030204" pitchFamily="18" charset="0"/>
                          </a:rPr>
                          <m:t>𝑒𝑣𝑖𝑑𝑒𝑛𝑐𝑒𝑠</m:t>
                        </m:r>
                      </m:e>
                    </m:d>
                    <m:r>
                      <a:rPr lang="pt-PT" sz="2200" i="1">
                        <a:latin typeface="Cambria Math" panose="02040503050406030204" pitchFamily="18" charset="0"/>
                        <a:ea typeface="Cambria Math" panose="02040503050406030204" pitchFamily="18" charset="0"/>
                      </a:rPr>
                      <m:t>+</m:t>
                    </m:r>
                    <m:f>
                      <m:fPr>
                        <m:ctrlPr>
                          <a:rPr lang="pt-PT" sz="2200" b="0" i="1" smtClean="0">
                            <a:latin typeface="Cambria Math" panose="02040503050406030204" pitchFamily="18" charset="0"/>
                            <a:ea typeface="Cambria Math" panose="02040503050406030204" pitchFamily="18" charset="0"/>
                          </a:rPr>
                        </m:ctrlPr>
                      </m:fPr>
                      <m:num>
                        <m:rad>
                          <m:radPr>
                            <m:degHide m:val="on"/>
                            <m:ctrlPr>
                              <a:rPr lang="pt-PT" sz="2200" i="1">
                                <a:latin typeface="Cambria Math" panose="02040503050406030204" pitchFamily="18" charset="0"/>
                                <a:ea typeface="Cambria Math" panose="02040503050406030204" pitchFamily="18" charset="0"/>
                              </a:rPr>
                            </m:ctrlPr>
                          </m:radPr>
                          <m:deg/>
                          <m:e>
                            <m:r>
                              <a:rPr lang="pt-PT" sz="2200" i="1">
                                <a:latin typeface="Cambria Math" panose="02040503050406030204" pitchFamily="18" charset="0"/>
                                <a:ea typeface="Cambria Math" panose="02040503050406030204" pitchFamily="18" charset="0"/>
                              </a:rPr>
                              <m:t>𝑈</m:t>
                            </m:r>
                            <m:d>
                              <m:dPr>
                                <m:ctrlPr>
                                  <a:rPr lang="pt-PT" sz="2200" i="1">
                                    <a:latin typeface="Cambria Math" panose="02040503050406030204" pitchFamily="18" charset="0"/>
                                    <a:ea typeface="Cambria Math" panose="02040503050406030204" pitchFamily="18" charset="0"/>
                                  </a:rPr>
                                </m:ctrlPr>
                              </m:dPr>
                              <m:e>
                                <m:acc>
                                  <m:accPr>
                                    <m:chr m:val="̅"/>
                                    <m:ctrlPr>
                                      <a:rPr lang="pt-PT" sz="2200" i="1">
                                        <a:latin typeface="Cambria Math" panose="02040503050406030204" pitchFamily="18" charset="0"/>
                                        <a:ea typeface="Cambria Math" panose="02040503050406030204" pitchFamily="18" charset="0"/>
                                      </a:rPr>
                                    </m:ctrlPr>
                                  </m:accPr>
                                  <m:e>
                                    <m:r>
                                      <a:rPr lang="pt-PT" sz="2200" i="1">
                                        <a:latin typeface="Cambria Math" panose="02040503050406030204" pitchFamily="18" charset="0"/>
                                        <a:ea typeface="Cambria Math" panose="02040503050406030204" pitchFamily="18" charset="0"/>
                                      </a:rPr>
                                      <m:t>𝑟</m:t>
                                    </m:r>
                                  </m:e>
                                </m:acc>
                              </m:e>
                            </m:d>
                          </m:e>
                        </m:rad>
                        <m:r>
                          <a:rPr lang="pt-PT" sz="2200" i="1">
                            <a:latin typeface="Cambria Math" panose="02040503050406030204" pitchFamily="18" charset="0"/>
                            <a:ea typeface="Cambria Math" panose="02040503050406030204" pitchFamily="18" charset="0"/>
                          </a:rPr>
                          <m:t>∗</m:t>
                        </m:r>
                        <m:sSub>
                          <m:sSubPr>
                            <m:ctrlPr>
                              <a:rPr lang="pt-PT" sz="2200" i="1">
                                <a:latin typeface="Cambria Math" panose="02040503050406030204" pitchFamily="18" charset="0"/>
                                <a:ea typeface="Cambria Math" panose="02040503050406030204" pitchFamily="18" charset="0"/>
                              </a:rPr>
                            </m:ctrlPr>
                          </m:sSubPr>
                          <m:e>
                            <m:r>
                              <a:rPr lang="pt-PT" sz="2200" i="1">
                                <a:latin typeface="Cambria Math" panose="02040503050406030204" pitchFamily="18" charset="0"/>
                                <a:ea typeface="Cambria Math" panose="02040503050406030204" pitchFamily="18" charset="0"/>
                              </a:rPr>
                              <m:t>𝛾</m:t>
                            </m:r>
                          </m:e>
                          <m:sub>
                            <m:r>
                              <a:rPr lang="pt-PT" sz="2200" i="1">
                                <a:latin typeface="Cambria Math" panose="02040503050406030204" pitchFamily="18" charset="0"/>
                                <a:ea typeface="Cambria Math" panose="02040503050406030204" pitchFamily="18" charset="0"/>
                              </a:rPr>
                              <m:t>4</m:t>
                            </m:r>
                          </m:sub>
                        </m:sSub>
                      </m:num>
                      <m:den>
                        <m:r>
                          <a:rPr lang="pt-PT" sz="2200" b="0" i="1" smtClean="0">
                            <a:latin typeface="Cambria Math" panose="02040503050406030204" pitchFamily="18" charset="0"/>
                            <a:ea typeface="Cambria Math" panose="02040503050406030204" pitchFamily="18" charset="0"/>
                          </a:rPr>
                          <m:t>𝑘</m:t>
                        </m:r>
                        <m:r>
                          <a:rPr lang="pt-PT" sz="2200" b="0" i="1" smtClean="0">
                            <a:latin typeface="Cambria Math" panose="02040503050406030204" pitchFamily="18" charset="0"/>
                            <a:ea typeface="Cambria Math" panose="02040503050406030204" pitchFamily="18" charset="0"/>
                          </a:rPr>
                          <m:t>´</m:t>
                        </m:r>
                      </m:den>
                    </m:f>
                    <m:d>
                      <m:dPr>
                        <m:begChr m:val=""/>
                        <m:endChr m:val="⟩"/>
                        <m:ctrlPr>
                          <a:rPr lang="pt-PT" sz="2200" i="1">
                            <a:latin typeface="Cambria Math" panose="02040503050406030204" pitchFamily="18" charset="0"/>
                            <a:ea typeface="Cambria Math" panose="02040503050406030204" pitchFamily="18" charset="0"/>
                          </a:rPr>
                        </m:ctrlPr>
                      </m:dPr>
                      <m:e>
                        <m:r>
                          <a:rPr lang="pt-PT" sz="2200" i="1">
                            <a:latin typeface="Cambria Math" panose="02040503050406030204" pitchFamily="18" charset="0"/>
                            <a:ea typeface="Cambria Math" panose="02040503050406030204" pitchFamily="18" charset="0"/>
                          </a:rPr>
                          <m:t>|</m:t>
                        </m:r>
                        <m:acc>
                          <m:accPr>
                            <m:chr m:val="̅"/>
                            <m:ctrlPr>
                              <a:rPr lang="pt-PT" sz="2200" i="1">
                                <a:latin typeface="Cambria Math" panose="02040503050406030204" pitchFamily="18" charset="0"/>
                                <a:ea typeface="Cambria Math" panose="02040503050406030204" pitchFamily="18" charset="0"/>
                              </a:rPr>
                            </m:ctrlPr>
                          </m:accPr>
                          <m:e>
                            <m:r>
                              <a:rPr lang="pt-PT" sz="2200" b="0" i="1" smtClean="0">
                                <a:latin typeface="Cambria Math" panose="02040503050406030204" pitchFamily="18" charset="0"/>
                                <a:ea typeface="Cambria Math" panose="02040503050406030204" pitchFamily="18" charset="0"/>
                              </a:rPr>
                              <m:t>𝑟</m:t>
                            </m:r>
                          </m:e>
                        </m:acc>
                        <m:r>
                          <a:rPr lang="pt-PT" sz="2200" i="1">
                            <a:latin typeface="Cambria Math" panose="02040503050406030204" pitchFamily="18" charset="0"/>
                          </a:rPr>
                          <m:t>,</m:t>
                        </m:r>
                        <m:sSub>
                          <m:sSubPr>
                            <m:ctrlPr>
                              <a:rPr lang="pt-PT" sz="2200" i="1" smtClean="0">
                                <a:latin typeface="Cambria Math" panose="02040503050406030204" pitchFamily="18" charset="0"/>
                              </a:rPr>
                            </m:ctrlPr>
                          </m:sSubPr>
                          <m:e>
                            <m:r>
                              <a:rPr lang="pt-PT" sz="2200" b="0" i="1" smtClean="0">
                                <a:latin typeface="Cambria Math" panose="02040503050406030204" pitchFamily="18" charset="0"/>
                              </a:rPr>
                              <m:t>𝑎</m:t>
                            </m:r>
                          </m:e>
                          <m:sub>
                            <m:r>
                              <a:rPr lang="pt-PT" sz="2200" b="0" i="1" smtClean="0">
                                <a:latin typeface="Cambria Math" panose="02040503050406030204" pitchFamily="18" charset="0"/>
                              </a:rPr>
                              <m:t>1</m:t>
                            </m:r>
                          </m:sub>
                        </m:sSub>
                        <m:r>
                          <a:rPr lang="pt-PT" sz="2200" i="1">
                            <a:latin typeface="Cambria Math" panose="02040503050406030204" pitchFamily="18" charset="0"/>
                          </a:rPr>
                          <m:t>,</m:t>
                        </m:r>
                        <m:r>
                          <a:rPr lang="pt-PT" sz="2200" i="1">
                            <a:latin typeface="Cambria Math" panose="02040503050406030204" pitchFamily="18" charset="0"/>
                          </a:rPr>
                          <m:t>𝑒𝑣𝑖𝑑𝑒𝑛𝑐𝑒𝑠</m:t>
                        </m:r>
                      </m:e>
                    </m:d>
                  </m:oMath>
                </a14:m>
                <a:endParaRPr lang="en-GB" sz="2200" dirty="0">
                  <a:latin typeface="Cambria Math" panose="02040503050406030204" pitchFamily="18" charset="0"/>
                </a:endParaRPr>
              </a:p>
              <a:p>
                <a:pPr marL="0" indent="0">
                  <a:buNone/>
                </a:pPr>
                <a:endParaRPr lang="en-GB" dirty="0">
                  <a:latin typeface="Cambria Math" panose="02040503050406030204" pitchFamily="18" charset="0"/>
                </a:endParaRPr>
              </a:p>
              <a:p>
                <a:pPr marL="0" indent="0">
                  <a:buNone/>
                </a:pPr>
                <a:endParaRPr lang="en-GB" dirty="0">
                  <a:latin typeface="Cambria Math" panose="02040503050406030204" pitchFamily="18" charset="0"/>
                </a:endParaRPr>
              </a:p>
              <a:p>
                <a:endParaRPr lang="en-GB" dirty="0">
                  <a:latin typeface="Cambria Math" panose="02040503050406030204" pitchFamily="18" charset="0"/>
                </a:endParaRPr>
              </a:p>
              <a:p>
                <a:pPr marL="0" indent="0">
                  <a:buNone/>
                </a:pPr>
                <a:endParaRPr lang="en-GB" dirty="0">
                  <a:latin typeface="Cambria Math" panose="02040503050406030204" pitchFamily="18" charset="0"/>
                </a:endParaRPr>
              </a:p>
              <a:p>
                <a:endParaRPr lang="en-GB" dirty="0"/>
              </a:p>
              <a:p>
                <a:pPr marL="0" indent="0">
                  <a:buNone/>
                </a:pPr>
                <a:endParaRPr lang="en-GB" dirty="0"/>
              </a:p>
              <a:p>
                <a:pPr marL="0" indent="0">
                  <a:buNone/>
                </a:pPr>
                <a:endParaRPr lang="en-GB" dirty="0"/>
              </a:p>
            </p:txBody>
          </p:sp>
        </mc:Choice>
        <mc:Fallback xmlns="">
          <p:sp>
            <p:nvSpPr>
              <p:cNvPr id="3" name="Marcador de Posição de Conteúdo 2">
                <a:extLst>
                  <a:ext uri="{FF2B5EF4-FFF2-40B4-BE49-F238E27FC236}">
                    <a16:creationId xmlns:a16="http://schemas.microsoft.com/office/drawing/2014/main" id="{D9E89D26-D7B5-43CE-BC1A-6971412673DE}"/>
                  </a:ext>
                </a:extLst>
              </p:cNvPr>
              <p:cNvSpPr>
                <a:spLocks noGrp="1" noRot="1" noChangeAspect="1" noMove="1" noResize="1" noEditPoints="1" noAdjustHandles="1" noChangeArrowheads="1" noChangeShapeType="1" noTextEdit="1"/>
              </p:cNvSpPr>
              <p:nvPr>
                <p:ph idx="1"/>
              </p:nvPr>
            </p:nvSpPr>
            <p:spPr>
              <a:xfrm>
                <a:off x="898358" y="943476"/>
                <a:ext cx="11293642" cy="5914524"/>
              </a:xfrm>
              <a:blipFill>
                <a:blip r:embed="rId3"/>
                <a:stretch>
                  <a:fillRect l="-594"/>
                </a:stretch>
              </a:blipFill>
            </p:spPr>
            <p:txBody>
              <a:bodyPr/>
              <a:lstStyle/>
              <a:p>
                <a:r>
                  <a:rPr lang="en-GB">
                    <a:noFill/>
                  </a:rPr>
                  <a:t> </a:t>
                </a:r>
              </a:p>
            </p:txBody>
          </p:sp>
        </mc:Fallback>
      </mc:AlternateContent>
    </p:spTree>
    <p:extLst>
      <p:ext uri="{BB962C8B-B14F-4D97-AF65-F5344CB8AC3E}">
        <p14:creationId xmlns:p14="http://schemas.microsoft.com/office/powerpoint/2010/main" val="2540844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31BAD-DD35-4526-9D48-02540BACC43C}"/>
              </a:ext>
            </a:extLst>
          </p:cNvPr>
          <p:cNvSpPr>
            <a:spLocks noGrp="1"/>
          </p:cNvSpPr>
          <p:nvPr>
            <p:ph type="title"/>
          </p:nvPr>
        </p:nvSpPr>
        <p:spPr>
          <a:xfrm>
            <a:off x="1371600" y="557112"/>
            <a:ext cx="9601200" cy="1485900"/>
          </a:xfrm>
        </p:spPr>
        <p:txBody>
          <a:bodyPr/>
          <a:lstStyle/>
          <a:p>
            <a:pPr algn="ctr"/>
            <a:r>
              <a:rPr lang="pt-PT" dirty="0"/>
              <a:t>Quantum </a:t>
            </a:r>
            <a:r>
              <a:rPr lang="pt-PT" dirty="0" err="1"/>
              <a:t>Decision</a:t>
            </a:r>
            <a:r>
              <a:rPr lang="pt-PT" dirty="0"/>
              <a:t> </a:t>
            </a:r>
            <a:r>
              <a:rPr lang="pt-PT" dirty="0" err="1"/>
              <a:t>Making</a:t>
            </a:r>
            <a:endParaRPr lang="en-GB" dirty="0"/>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53841CA5-ACD9-4413-A4A0-2A93E58A7F1F}"/>
                  </a:ext>
                </a:extLst>
              </p:cNvPr>
              <p:cNvSpPr>
                <a:spLocks noGrp="1"/>
              </p:cNvSpPr>
              <p:nvPr>
                <p:ph idx="1"/>
              </p:nvPr>
            </p:nvSpPr>
            <p:spPr>
              <a:xfrm>
                <a:off x="1219200" y="1706805"/>
                <a:ext cx="10499558" cy="4760495"/>
              </a:xfrm>
            </p:spPr>
            <p:txBody>
              <a:bodyPr>
                <a:normAutofit/>
              </a:bodyPr>
              <a:lstStyle/>
              <a:p>
                <a:r>
                  <a:rPr lang="en-GB" dirty="0">
                    <a:latin typeface="+mj-lt"/>
                  </a:rPr>
                  <a:t>Now if the state is written with the Action defined:</a:t>
                </a:r>
              </a:p>
              <a:p>
                <a:endParaRPr lang="en-GB"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d>
                        <m:dPr>
                          <m:begChr m:val=""/>
                          <m:endChr m:val="⟩"/>
                          <m:ctrlPr>
                            <a:rPr lang="en-GB" i="1">
                              <a:latin typeface="Cambria Math" panose="02040503050406030204" pitchFamily="18" charset="0"/>
                            </a:rPr>
                          </m:ctrlPr>
                        </m:dPr>
                        <m:e>
                          <m:r>
                            <a:rPr lang="pt-PT" i="1">
                              <a:latin typeface="Cambria Math" panose="02040503050406030204" pitchFamily="18" charset="0"/>
                            </a:rPr>
                            <m:t>𝑈</m:t>
                          </m:r>
                          <m:r>
                            <a:rPr lang="pt-PT"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e>
                      </m:d>
                      <m:r>
                        <a:rPr lang="pt-PT" i="1">
                          <a:latin typeface="Cambria Math" panose="02040503050406030204" pitchFamily="18" charset="0"/>
                        </a:rPr>
                        <m:t>=</m:t>
                      </m:r>
                      <m:rad>
                        <m:radPr>
                          <m:degHide m:val="on"/>
                          <m:ctrlPr>
                            <a:rPr lang="pt-PT" i="1" smtClean="0">
                              <a:latin typeface="Cambria Math" panose="02040503050406030204" pitchFamily="18" charset="0"/>
                            </a:rPr>
                          </m:ctrlPr>
                        </m:radPr>
                        <m:deg/>
                        <m:e>
                          <m:r>
                            <a:rPr lang="pt-PT" i="1">
                              <a:latin typeface="Cambria Math" panose="02040503050406030204" pitchFamily="18" charset="0"/>
                            </a:rPr>
                            <m:t>𝑈</m:t>
                          </m:r>
                          <m:d>
                            <m:dPr>
                              <m:ctrlPr>
                                <a:rPr lang="pt-PT" i="1">
                                  <a:latin typeface="Cambria Math" panose="02040503050406030204" pitchFamily="18" charset="0"/>
                                </a:rPr>
                              </m:ctrlPr>
                            </m:dPr>
                            <m:e>
                              <m:r>
                                <a:rPr lang="pt-PT" b="0" i="1" smtClean="0">
                                  <a:latin typeface="Cambria Math" panose="02040503050406030204" pitchFamily="18" charset="0"/>
                                </a:rPr>
                                <m:t>𝑟</m:t>
                              </m:r>
                            </m:e>
                          </m:d>
                          <m:r>
                            <a:rPr lang="pt-PT" i="1">
                              <a:latin typeface="Cambria Math" panose="02040503050406030204" pitchFamily="18" charset="0"/>
                            </a:rPr>
                            <m:t>∗</m:t>
                          </m:r>
                          <m:sSubSup>
                            <m:sSubSupPr>
                              <m:ctrlPr>
                                <a:rPr lang="pt-PT" i="1">
                                  <a:latin typeface="Cambria Math" panose="02040503050406030204" pitchFamily="18" charset="0"/>
                                </a:rPr>
                              </m:ctrlPr>
                            </m:sSubSup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rPr>
                                <m:t>1</m:t>
                              </m:r>
                            </m:sub>
                            <m:sup>
                              <m:r>
                                <a:rPr lang="pt-PT" i="1">
                                  <a:latin typeface="Cambria Math" panose="02040503050406030204" pitchFamily="18" charset="0"/>
                                </a:rPr>
                                <m:t>2</m:t>
                              </m:r>
                            </m:sup>
                          </m:sSubSup>
                          <m:r>
                            <a:rPr lang="pt-PT" i="1">
                              <a:latin typeface="Cambria Math" panose="02040503050406030204" pitchFamily="18" charset="0"/>
                            </a:rPr>
                            <m:t>+</m:t>
                          </m:r>
                          <m:r>
                            <a:rPr lang="pt-PT" i="1">
                              <a:latin typeface="Cambria Math" panose="02040503050406030204" pitchFamily="18" charset="0"/>
                              <a:ea typeface="Cambria Math" panose="02040503050406030204" pitchFamily="18" charset="0"/>
                            </a:rPr>
                            <m:t>𝑈</m:t>
                          </m:r>
                          <m:d>
                            <m:dPr>
                              <m:ctrlPr>
                                <a:rPr lang="pt-PT" i="1">
                                  <a:latin typeface="Cambria Math" panose="02040503050406030204" pitchFamily="18" charset="0"/>
                                  <a:ea typeface="Cambria Math" panose="02040503050406030204" pitchFamily="18" charset="0"/>
                                </a:rPr>
                              </m:ctrlPr>
                            </m:dPr>
                            <m:e>
                              <m:acc>
                                <m:accPr>
                                  <m:chr m:val="̅"/>
                                  <m:ctrlPr>
                                    <a:rPr lang="pt-PT" i="1">
                                      <a:latin typeface="Cambria Math" panose="02040503050406030204" pitchFamily="18" charset="0"/>
                                      <a:ea typeface="Cambria Math" panose="02040503050406030204" pitchFamily="18" charset="0"/>
                                    </a:rPr>
                                  </m:ctrlPr>
                                </m:accPr>
                                <m:e>
                                  <m:r>
                                    <a:rPr lang="pt-PT" b="0" i="1" smtClean="0">
                                      <a:latin typeface="Cambria Math" panose="02040503050406030204" pitchFamily="18" charset="0"/>
                                      <a:ea typeface="Cambria Math" panose="02040503050406030204" pitchFamily="18" charset="0"/>
                                    </a:rPr>
                                    <m:t>𝑟</m:t>
                                  </m:r>
                                </m:e>
                              </m:acc>
                            </m:e>
                          </m:d>
                          <m:r>
                            <a:rPr lang="pt-PT" i="1">
                              <a:latin typeface="Cambria Math" panose="02040503050406030204" pitchFamily="18" charset="0"/>
                              <a:ea typeface="Cambria Math" panose="02040503050406030204" pitchFamily="18" charset="0"/>
                            </a:rPr>
                            <m:t>∗</m:t>
                          </m:r>
                          <m:sSubSup>
                            <m:sSubSupPr>
                              <m:ctrlPr>
                                <a:rPr lang="pt-PT" i="1">
                                  <a:latin typeface="Cambria Math" panose="02040503050406030204" pitchFamily="18" charset="0"/>
                                  <a:ea typeface="Cambria Math" panose="02040503050406030204" pitchFamily="18" charset="0"/>
                                </a:rPr>
                              </m:ctrlPr>
                            </m:sSubSup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ea typeface="Cambria Math" panose="02040503050406030204" pitchFamily="18" charset="0"/>
                                </a:rPr>
                                <m:t>3</m:t>
                              </m:r>
                            </m:sub>
                            <m:sup>
                              <m:r>
                                <a:rPr lang="pt-PT" i="1">
                                  <a:latin typeface="Cambria Math" panose="02040503050406030204" pitchFamily="18" charset="0"/>
                                  <a:ea typeface="Cambria Math" panose="02040503050406030204" pitchFamily="18" charset="0"/>
                                </a:rPr>
                                <m:t>2</m:t>
                              </m:r>
                            </m:sup>
                          </m:sSubSup>
                        </m:e>
                      </m:rad>
                      <m:d>
                        <m:dPr>
                          <m:begChr m:val=""/>
                          <m:endChr m:val="⟩"/>
                          <m:ctrlPr>
                            <a:rPr lang="pt-PT" i="1">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𝑅</m:t>
                          </m:r>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0</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𝑒𝑣𝑖𝑑𝑒𝑛𝑐𝑒𝑠</m:t>
                          </m:r>
                        </m:e>
                      </m:d>
                      <m:r>
                        <a:rPr lang="pt-PT" i="1">
                          <a:latin typeface="Cambria Math" panose="02040503050406030204" pitchFamily="18" charset="0"/>
                          <a:ea typeface="Cambria Math" panose="02040503050406030204" pitchFamily="18" charset="0"/>
                        </a:rPr>
                        <m:t>+</m:t>
                      </m:r>
                      <m:rad>
                        <m:radPr>
                          <m:degHide m:val="on"/>
                          <m:ctrlPr>
                            <a:rPr lang="pt-PT" i="1" smtClean="0">
                              <a:latin typeface="Cambria Math" panose="02040503050406030204" pitchFamily="18" charset="0"/>
                            </a:rPr>
                          </m:ctrlPr>
                        </m:radPr>
                        <m:deg/>
                        <m:e>
                          <m:r>
                            <a:rPr lang="pt-PT" i="1">
                              <a:latin typeface="Cambria Math" panose="02040503050406030204" pitchFamily="18" charset="0"/>
                            </a:rPr>
                            <m:t>𝑈</m:t>
                          </m:r>
                          <m:d>
                            <m:dPr>
                              <m:ctrlPr>
                                <a:rPr lang="pt-PT" i="1">
                                  <a:latin typeface="Cambria Math" panose="02040503050406030204" pitchFamily="18" charset="0"/>
                                </a:rPr>
                              </m:ctrlPr>
                            </m:dPr>
                            <m:e>
                              <m:r>
                                <a:rPr lang="pt-PT" b="0" i="1" smtClean="0">
                                  <a:latin typeface="Cambria Math" panose="02040503050406030204" pitchFamily="18" charset="0"/>
                                </a:rPr>
                                <m:t>𝑟</m:t>
                              </m:r>
                            </m:e>
                          </m:d>
                          <m:sSubSup>
                            <m:sSubSupPr>
                              <m:ctrlPr>
                                <a:rPr lang="pt-PT" i="1">
                                  <a:latin typeface="Cambria Math" panose="02040503050406030204" pitchFamily="18" charset="0"/>
                                </a:rPr>
                              </m:ctrlPr>
                            </m:sSubSup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ea typeface="Cambria Math" panose="02040503050406030204" pitchFamily="18" charset="0"/>
                                </a:rPr>
                                <m:t>2</m:t>
                              </m:r>
                            </m:sub>
                            <m:sup>
                              <m:r>
                                <a:rPr lang="pt-PT" i="1">
                                  <a:latin typeface="Cambria Math" panose="02040503050406030204" pitchFamily="18" charset="0"/>
                                </a:rPr>
                                <m:t>2</m:t>
                              </m:r>
                            </m:sup>
                          </m:sSubSup>
                          <m:r>
                            <a:rPr lang="pt-PT" i="1">
                              <a:latin typeface="Cambria Math" panose="02040503050406030204" pitchFamily="18" charset="0"/>
                            </a:rPr>
                            <m:t>+</m:t>
                          </m:r>
                          <m:r>
                            <a:rPr lang="pt-PT" i="1">
                              <a:latin typeface="Cambria Math" panose="02040503050406030204" pitchFamily="18" charset="0"/>
                              <a:ea typeface="Cambria Math" panose="02040503050406030204" pitchFamily="18" charset="0"/>
                            </a:rPr>
                            <m:t>𝑈</m:t>
                          </m:r>
                          <m:d>
                            <m:dPr>
                              <m:ctrlPr>
                                <a:rPr lang="pt-PT" i="1">
                                  <a:latin typeface="Cambria Math" panose="02040503050406030204" pitchFamily="18" charset="0"/>
                                  <a:ea typeface="Cambria Math" panose="02040503050406030204" pitchFamily="18" charset="0"/>
                                </a:rPr>
                              </m:ctrlPr>
                            </m:dPr>
                            <m:e>
                              <m:r>
                                <a:rPr lang="pt-PT" b="0" i="1" smtClean="0">
                                  <a:latin typeface="Cambria Math" panose="02040503050406030204" pitchFamily="18" charset="0"/>
                                  <a:ea typeface="Cambria Math" panose="02040503050406030204" pitchFamily="18" charset="0"/>
                                </a:rPr>
                                <m:t>𝑟</m:t>
                              </m:r>
                            </m:e>
                          </m:d>
                          <m:r>
                            <a:rPr lang="pt-PT" i="1">
                              <a:latin typeface="Cambria Math" panose="02040503050406030204" pitchFamily="18" charset="0"/>
                              <a:ea typeface="Cambria Math" panose="02040503050406030204" pitchFamily="18" charset="0"/>
                            </a:rPr>
                            <m:t>∗</m:t>
                          </m:r>
                          <m:sSubSup>
                            <m:sSubSupPr>
                              <m:ctrlPr>
                                <a:rPr lang="pt-PT" i="1">
                                  <a:latin typeface="Cambria Math" panose="02040503050406030204" pitchFamily="18" charset="0"/>
                                  <a:ea typeface="Cambria Math" panose="02040503050406030204" pitchFamily="18" charset="0"/>
                                </a:rPr>
                              </m:ctrlPr>
                            </m:sSubSup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ea typeface="Cambria Math" panose="02040503050406030204" pitchFamily="18" charset="0"/>
                                </a:rPr>
                                <m:t>4</m:t>
                              </m:r>
                            </m:sub>
                            <m:sup>
                              <m:r>
                                <a:rPr lang="pt-PT" i="1">
                                  <a:latin typeface="Cambria Math" panose="02040503050406030204" pitchFamily="18" charset="0"/>
                                  <a:ea typeface="Cambria Math" panose="02040503050406030204" pitchFamily="18" charset="0"/>
                                </a:rPr>
                                <m:t>2</m:t>
                              </m:r>
                            </m:sup>
                          </m:sSubSup>
                        </m:e>
                      </m:rad>
                      <m:d>
                        <m:dPr>
                          <m:begChr m:val=""/>
                          <m:endChr m:val="⟩"/>
                          <m:ctrlPr>
                            <a:rPr lang="pt-PT" i="1">
                              <a:latin typeface="Cambria Math" panose="02040503050406030204" pitchFamily="18" charset="0"/>
                              <a:ea typeface="Cambria Math" panose="02040503050406030204" pitchFamily="18" charset="0"/>
                            </a:rPr>
                          </m:ctrlPr>
                        </m:dPr>
                        <m:e>
                          <m:r>
                            <a:rPr lang="pt-PT"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𝑅</m:t>
                          </m:r>
                          <m:r>
                            <a:rPr lang="pt-PT" i="1">
                              <a:latin typeface="Cambria Math" panose="02040503050406030204" pitchFamily="18" charset="0"/>
                            </a:rPr>
                            <m:t>,</m:t>
                          </m:r>
                          <m:sSub>
                            <m:sSubPr>
                              <m:ctrlPr>
                                <a:rPr lang="pt-PT" i="1">
                                  <a:latin typeface="Cambria Math" panose="02040503050406030204" pitchFamily="18" charset="0"/>
                                </a:rPr>
                              </m:ctrlPr>
                            </m:sSubPr>
                            <m:e>
                              <m:r>
                                <a:rPr lang="pt-PT" i="1">
                                  <a:latin typeface="Cambria Math" panose="02040503050406030204" pitchFamily="18" charset="0"/>
                                </a:rPr>
                                <m:t>𝑎</m:t>
                              </m:r>
                            </m:e>
                            <m:sub>
                              <m:r>
                                <a:rPr lang="pt-PT" i="1">
                                  <a:latin typeface="Cambria Math" panose="02040503050406030204" pitchFamily="18" charset="0"/>
                                </a:rPr>
                                <m:t>1</m:t>
                              </m:r>
                            </m:sub>
                          </m:sSub>
                          <m:r>
                            <a:rPr lang="pt-PT" i="1">
                              <a:latin typeface="Cambria Math" panose="02040503050406030204" pitchFamily="18" charset="0"/>
                            </a:rPr>
                            <m:t>,</m:t>
                          </m:r>
                          <m:r>
                            <a:rPr lang="pt-PT" i="1">
                              <a:latin typeface="Cambria Math" panose="02040503050406030204" pitchFamily="18" charset="0"/>
                            </a:rPr>
                            <m:t>𝑒𝑣𝑖𝑑𝑒𝑛𝑐𝑒𝑠</m:t>
                          </m:r>
                        </m:e>
                      </m:d>
                    </m:oMath>
                  </m:oMathPara>
                </a14:m>
                <a:endParaRPr lang="en-GB" dirty="0">
                  <a:latin typeface="Cambria Math" panose="02040503050406030204" pitchFamily="18" charset="0"/>
                </a:endParaRPr>
              </a:p>
              <a:p>
                <a:pPr marL="0" indent="0">
                  <a:buNone/>
                </a:pPr>
                <a:endParaRPr lang="en-GB" dirty="0">
                  <a:latin typeface="Cambria Math" panose="02040503050406030204" pitchFamily="18" charset="0"/>
                </a:endParaRPr>
              </a:p>
              <a:p>
                <a:r>
                  <a:rPr lang="en-GB" dirty="0"/>
                  <a:t>So, for example, the probability of sampling the action </a:t>
                </a:r>
                <a14:m>
                  <m:oMath xmlns:m="http://schemas.openxmlformats.org/officeDocument/2006/math">
                    <m:sSub>
                      <m:sSubPr>
                        <m:ctrlPr>
                          <a:rPr lang="en-GB" i="1" smtClean="0">
                            <a:latin typeface="Cambria Math" panose="02040503050406030204" pitchFamily="18" charset="0"/>
                          </a:rPr>
                        </m:ctrlPr>
                      </m:sSubPr>
                      <m:e>
                        <m:r>
                          <a:rPr lang="pt-PT" b="0" i="1" smtClean="0">
                            <a:latin typeface="Cambria Math" panose="02040503050406030204" pitchFamily="18" charset="0"/>
                          </a:rPr>
                          <m:t>𝑎</m:t>
                        </m:r>
                      </m:e>
                      <m:sub>
                        <m:r>
                          <a:rPr lang="pt-PT" b="0" i="1" smtClean="0">
                            <a:latin typeface="Cambria Math" panose="02040503050406030204" pitchFamily="18" charset="0"/>
                          </a:rPr>
                          <m:t>0</m:t>
                        </m:r>
                      </m:sub>
                    </m:sSub>
                  </m:oMath>
                </a14:m>
                <a:r>
                  <a:rPr lang="en-GB" dirty="0"/>
                  <a:t> is:</a:t>
                </a:r>
              </a:p>
              <a:p>
                <a:pPr marL="0" indent="0" algn="ctr">
                  <a:buNone/>
                </a:pPr>
                <a14:m>
                  <m:oMath xmlns:m="http://schemas.openxmlformats.org/officeDocument/2006/math">
                    <m:r>
                      <a:rPr lang="pt-PT" i="1">
                        <a:latin typeface="Cambria Math" panose="02040503050406030204" pitchFamily="18" charset="0"/>
                      </a:rPr>
                      <m:t>𝑃</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i="1">
                                <a:latin typeface="Cambria Math" panose="02040503050406030204" pitchFamily="18" charset="0"/>
                              </a:rPr>
                              <m:t>𝑎</m:t>
                            </m:r>
                          </m:e>
                          <m:sub>
                            <m:r>
                              <a:rPr lang="pt-PT" i="1">
                                <a:latin typeface="Cambria Math" panose="02040503050406030204" pitchFamily="18" charset="0"/>
                              </a:rPr>
                              <m:t>0</m:t>
                            </m:r>
                          </m:sub>
                        </m:sSub>
                      </m:e>
                    </m:d>
                    <m:r>
                      <a:rPr lang="pt-PT">
                        <a:latin typeface="Cambria Math" panose="02040503050406030204" pitchFamily="18" charset="0"/>
                      </a:rPr>
                      <m:t>=</m:t>
                    </m:r>
                  </m:oMath>
                </a14:m>
                <a:r>
                  <a:rPr lang="pt-PT" dirty="0"/>
                  <a:t> </a:t>
                </a:r>
                <a14:m>
                  <m:oMath xmlns:m="http://schemas.openxmlformats.org/officeDocument/2006/math">
                    <m:r>
                      <a:rPr lang="pt-PT" i="1">
                        <a:latin typeface="Cambria Math" panose="02040503050406030204" pitchFamily="18" charset="0"/>
                      </a:rPr>
                      <m:t>𝑈</m:t>
                    </m:r>
                    <m:d>
                      <m:dPr>
                        <m:ctrlPr>
                          <a:rPr lang="pt-PT" i="1">
                            <a:latin typeface="Cambria Math" panose="02040503050406030204" pitchFamily="18" charset="0"/>
                          </a:rPr>
                        </m:ctrlPr>
                      </m:dPr>
                      <m:e>
                        <m:r>
                          <a:rPr lang="pt-PT" b="0" i="1" smtClean="0">
                            <a:latin typeface="Cambria Math" panose="02040503050406030204" pitchFamily="18" charset="0"/>
                          </a:rPr>
                          <m:t>𝑟</m:t>
                        </m:r>
                      </m:e>
                    </m:d>
                    <m:r>
                      <a:rPr lang="pt-PT" i="1">
                        <a:latin typeface="Cambria Math" panose="02040503050406030204" pitchFamily="18" charset="0"/>
                      </a:rPr>
                      <m:t>∗</m:t>
                    </m:r>
                    <m:sSubSup>
                      <m:sSubSupPr>
                        <m:ctrlPr>
                          <a:rPr lang="pt-PT" i="1">
                            <a:latin typeface="Cambria Math" panose="02040503050406030204" pitchFamily="18" charset="0"/>
                          </a:rPr>
                        </m:ctrlPr>
                      </m:sSubSupPr>
                      <m:e>
                        <m:r>
                          <a:rPr lang="pt-PT" i="1" smtClean="0">
                            <a:latin typeface="Cambria Math" panose="02040503050406030204" pitchFamily="18" charset="0"/>
                            <a:ea typeface="Cambria Math" panose="02040503050406030204" pitchFamily="18" charset="0"/>
                          </a:rPr>
                          <m:t>𝛾</m:t>
                        </m:r>
                      </m:e>
                      <m:sub>
                        <m:r>
                          <a:rPr lang="pt-PT" i="1">
                            <a:latin typeface="Cambria Math" panose="02040503050406030204" pitchFamily="18" charset="0"/>
                          </a:rPr>
                          <m:t>1</m:t>
                        </m:r>
                      </m:sub>
                      <m:sup>
                        <m:r>
                          <a:rPr lang="pt-PT" i="1">
                            <a:latin typeface="Cambria Math" panose="02040503050406030204" pitchFamily="18" charset="0"/>
                          </a:rPr>
                          <m:t>2</m:t>
                        </m:r>
                      </m:sup>
                    </m:sSubSup>
                    <m:r>
                      <a:rPr lang="pt-PT" i="1">
                        <a:latin typeface="Cambria Math" panose="02040503050406030204" pitchFamily="18" charset="0"/>
                      </a:rPr>
                      <m:t>+</m:t>
                    </m:r>
                    <m:r>
                      <a:rPr lang="pt-PT" i="1">
                        <a:latin typeface="Cambria Math" panose="02040503050406030204" pitchFamily="18" charset="0"/>
                        <a:ea typeface="Cambria Math" panose="02040503050406030204" pitchFamily="18" charset="0"/>
                      </a:rPr>
                      <m:t>𝑈</m:t>
                    </m:r>
                    <m:d>
                      <m:dPr>
                        <m:ctrlPr>
                          <a:rPr lang="pt-PT" i="1">
                            <a:latin typeface="Cambria Math" panose="02040503050406030204" pitchFamily="18" charset="0"/>
                            <a:ea typeface="Cambria Math" panose="02040503050406030204" pitchFamily="18" charset="0"/>
                          </a:rPr>
                        </m:ctrlPr>
                      </m:dPr>
                      <m:e>
                        <m:acc>
                          <m:accPr>
                            <m:chr m:val="̅"/>
                            <m:ctrlPr>
                              <a:rPr lang="pt-PT" i="1">
                                <a:latin typeface="Cambria Math" panose="02040503050406030204" pitchFamily="18" charset="0"/>
                                <a:ea typeface="Cambria Math" panose="02040503050406030204" pitchFamily="18" charset="0"/>
                              </a:rPr>
                            </m:ctrlPr>
                          </m:accPr>
                          <m:e>
                            <m:r>
                              <a:rPr lang="pt-PT" b="0" i="1" smtClean="0">
                                <a:latin typeface="Cambria Math" panose="02040503050406030204" pitchFamily="18" charset="0"/>
                                <a:ea typeface="Cambria Math" panose="02040503050406030204" pitchFamily="18" charset="0"/>
                              </a:rPr>
                              <m:t>𝑟</m:t>
                            </m:r>
                          </m:e>
                        </m:acc>
                      </m:e>
                    </m:d>
                    <m:r>
                      <a:rPr lang="pt-PT" i="1">
                        <a:latin typeface="Cambria Math" panose="02040503050406030204" pitchFamily="18" charset="0"/>
                        <a:ea typeface="Cambria Math" panose="02040503050406030204" pitchFamily="18" charset="0"/>
                      </a:rPr>
                      <m:t>∗</m:t>
                    </m:r>
                    <m:sSubSup>
                      <m:sSubSupPr>
                        <m:ctrlPr>
                          <a:rPr lang="pt-PT" i="1">
                            <a:latin typeface="Cambria Math" panose="02040503050406030204" pitchFamily="18" charset="0"/>
                            <a:ea typeface="Cambria Math" panose="02040503050406030204" pitchFamily="18" charset="0"/>
                          </a:rPr>
                        </m:ctrlPr>
                      </m:sSubSupPr>
                      <m:e>
                        <m:r>
                          <a:rPr lang="pt-PT" i="1">
                            <a:latin typeface="Cambria Math" panose="02040503050406030204" pitchFamily="18" charset="0"/>
                            <a:ea typeface="Cambria Math" panose="02040503050406030204" pitchFamily="18" charset="0"/>
                          </a:rPr>
                          <m:t>𝛾</m:t>
                        </m:r>
                      </m:e>
                      <m:sub>
                        <m:r>
                          <a:rPr lang="pt-PT" i="1">
                            <a:latin typeface="Cambria Math" panose="02040503050406030204" pitchFamily="18" charset="0"/>
                            <a:ea typeface="Cambria Math" panose="02040503050406030204" pitchFamily="18" charset="0"/>
                          </a:rPr>
                          <m:t>3</m:t>
                        </m:r>
                      </m:sub>
                      <m:sup>
                        <m:r>
                          <a:rPr lang="pt-PT" i="1">
                            <a:latin typeface="Cambria Math" panose="02040503050406030204" pitchFamily="18" charset="0"/>
                            <a:ea typeface="Cambria Math" panose="02040503050406030204" pitchFamily="18" charset="0"/>
                          </a:rPr>
                          <m:t>2</m:t>
                        </m:r>
                      </m:sup>
                    </m:sSubSup>
                    <m:r>
                      <a:rPr lang="pt-PT" b="0" i="0" smtClean="0">
                        <a:latin typeface="Cambria Math" panose="02040503050406030204" pitchFamily="18" charset="0"/>
                        <a:ea typeface="Cambria Math" panose="02040503050406030204" pitchFamily="18" charset="0"/>
                      </a:rPr>
                      <m:t> </m:t>
                    </m:r>
                  </m:oMath>
                </a14:m>
                <a:endParaRPr lang="en-GB" dirty="0"/>
              </a:p>
              <a:p>
                <a:pPr marL="0" indent="0" algn="ctr">
                  <a:buNone/>
                </a:pPr>
                <a:r>
                  <a:rPr lang="en-GB" dirty="0"/>
                  <a:t>=</a:t>
                </a:r>
                <a:r>
                  <a:rPr lang="pt-PT" dirty="0"/>
                  <a:t> </a:t>
                </a:r>
                <a14:m>
                  <m:oMath xmlns:m="http://schemas.openxmlformats.org/officeDocument/2006/math">
                    <m:r>
                      <a:rPr lang="pt-PT" i="1">
                        <a:latin typeface="Cambria Math" panose="02040503050406030204" pitchFamily="18" charset="0"/>
                      </a:rPr>
                      <m:t>𝑈</m:t>
                    </m:r>
                    <m:d>
                      <m:dPr>
                        <m:ctrlPr>
                          <a:rPr lang="pt-PT" i="1">
                            <a:latin typeface="Cambria Math" panose="02040503050406030204" pitchFamily="18" charset="0"/>
                          </a:rPr>
                        </m:ctrlPr>
                      </m:dPr>
                      <m:e>
                        <m:r>
                          <a:rPr lang="pt-PT" i="1">
                            <a:latin typeface="Cambria Math" panose="02040503050406030204" pitchFamily="18" charset="0"/>
                          </a:rPr>
                          <m:t>𝑟</m:t>
                        </m:r>
                      </m:e>
                    </m:d>
                    <m:r>
                      <a:rPr lang="pt-PT" i="1">
                        <a:latin typeface="Cambria Math" panose="02040503050406030204" pitchFamily="18" charset="0"/>
                      </a:rPr>
                      <m:t>∗</m:t>
                    </m:r>
                    <m:r>
                      <a:rPr lang="pt-PT" i="1" smtClean="0">
                        <a:latin typeface="Cambria Math" panose="02040503050406030204" pitchFamily="18" charset="0"/>
                        <a:ea typeface="Cambria Math" panose="02040503050406030204" pitchFamily="18" charset="0"/>
                      </a:rPr>
                      <m:t>𝑃</m:t>
                    </m:r>
                    <m:r>
                      <a:rPr lang="pt-PT" i="1" smtClean="0">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0</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𝑟</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m:t>
                    </m:r>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𝑈</m:t>
                    </m:r>
                    <m:d>
                      <m:dPr>
                        <m:ctrlPr>
                          <a:rPr lang="pt-PT" i="1">
                            <a:latin typeface="Cambria Math" panose="02040503050406030204" pitchFamily="18" charset="0"/>
                            <a:ea typeface="Cambria Math" panose="02040503050406030204" pitchFamily="18" charset="0"/>
                          </a:rPr>
                        </m:ctrlPr>
                      </m:dPr>
                      <m:e>
                        <m:acc>
                          <m:accPr>
                            <m:chr m:val="̅"/>
                            <m:ctrlPr>
                              <a:rPr lang="pt-PT" i="1">
                                <a:latin typeface="Cambria Math" panose="02040503050406030204" pitchFamily="18" charset="0"/>
                                <a:ea typeface="Cambria Math" panose="02040503050406030204" pitchFamily="18" charset="0"/>
                              </a:rPr>
                            </m:ctrlPr>
                          </m:accPr>
                          <m:e>
                            <m:r>
                              <a:rPr lang="pt-PT" i="1">
                                <a:latin typeface="Cambria Math" panose="02040503050406030204" pitchFamily="18" charset="0"/>
                                <a:ea typeface="Cambria Math" panose="02040503050406030204" pitchFamily="18" charset="0"/>
                              </a:rPr>
                              <m:t>𝑟</m:t>
                            </m:r>
                          </m:e>
                        </m:acc>
                      </m:e>
                    </m:d>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𝑃</m:t>
                    </m:r>
                    <m:r>
                      <a:rPr lang="pt-PT" i="1">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0</m:t>
                        </m:r>
                      </m:sub>
                    </m:sSub>
                    <m:r>
                      <a:rPr lang="pt-PT" i="1">
                        <a:latin typeface="Cambria Math" panose="02040503050406030204" pitchFamily="18" charset="0"/>
                        <a:ea typeface="Cambria Math" panose="02040503050406030204" pitchFamily="18" charset="0"/>
                      </a:rPr>
                      <m:t>,</m:t>
                    </m:r>
                    <m:acc>
                      <m:accPr>
                        <m:chr m:val="̅"/>
                        <m:ctrlPr>
                          <a:rPr lang="pt-PT" i="1">
                            <a:latin typeface="Cambria Math" panose="02040503050406030204" pitchFamily="18" charset="0"/>
                            <a:ea typeface="Cambria Math" panose="02040503050406030204" pitchFamily="18" charset="0"/>
                          </a:rPr>
                        </m:ctrlPr>
                      </m:accPr>
                      <m:e>
                        <m:r>
                          <a:rPr lang="pt-PT" i="1">
                            <a:latin typeface="Cambria Math" panose="02040503050406030204" pitchFamily="18" charset="0"/>
                            <a:ea typeface="Cambria Math" panose="02040503050406030204" pitchFamily="18" charset="0"/>
                          </a:rPr>
                          <m:t>𝑟</m:t>
                        </m:r>
                      </m:e>
                    </m:acc>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m:t>
                    </m:r>
                    <m:r>
                      <a:rPr lang="pt-PT" i="1">
                        <a:latin typeface="Cambria Math" panose="02040503050406030204" pitchFamily="18" charset="0"/>
                        <a:ea typeface="Cambria Math" panose="02040503050406030204" pitchFamily="18" charset="0"/>
                      </a:rPr>
                      <m:t>)</m:t>
                    </m:r>
                  </m:oMath>
                </a14:m>
                <a:endParaRPr lang="en-GB" dirty="0"/>
              </a:p>
              <a:p>
                <a:r>
                  <a:rPr lang="en-GB" dirty="0"/>
                  <a:t>This means that the probability of sampling some action is proportional to its Expected Utility:</a:t>
                </a:r>
              </a:p>
              <a:p>
                <a:pPr marL="530352" lvl="1" indent="0">
                  <a:buNone/>
                </a:pPr>
                <a14:m>
                  <m:oMathPara xmlns:m="http://schemas.openxmlformats.org/officeDocument/2006/math">
                    <m:oMathParaPr>
                      <m:jc m:val="centerGroup"/>
                    </m:oMathParaPr>
                    <m:oMath xmlns:m="http://schemas.openxmlformats.org/officeDocument/2006/math">
                      <m:r>
                        <a:rPr lang="pt-PT">
                          <a:latin typeface="Cambria Math" panose="02040503050406030204" pitchFamily="18" charset="0"/>
                        </a:rPr>
                        <m:t>𝑃</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a:latin typeface="Cambria Math" panose="02040503050406030204" pitchFamily="18" charset="0"/>
                                </a:rPr>
                                <m:t>𝑎</m:t>
                              </m:r>
                            </m:e>
                            <m:sub>
                              <m:r>
                                <a:rPr lang="pt-PT">
                                  <a:latin typeface="Cambria Math" panose="02040503050406030204" pitchFamily="18" charset="0"/>
                                </a:rPr>
                                <m:t>0</m:t>
                              </m:r>
                            </m:sub>
                          </m:sSub>
                        </m:e>
                      </m:d>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𝐸𝑈</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a:latin typeface="Cambria Math" panose="02040503050406030204" pitchFamily="18" charset="0"/>
                                </a:rPr>
                                <m:t>𝑎</m:t>
                              </m:r>
                            </m:e>
                            <m:sub>
                              <m:r>
                                <a:rPr lang="pt-PT">
                                  <a:latin typeface="Cambria Math" panose="02040503050406030204" pitchFamily="18" charset="0"/>
                                </a:rPr>
                                <m:t>0</m:t>
                              </m:r>
                            </m:sub>
                          </m:sSub>
                        </m:e>
                      </m:d>
                    </m:oMath>
                  </m:oMathPara>
                </a14:m>
                <a:endParaRPr lang="en-GB" dirty="0"/>
              </a:p>
              <a:p>
                <a:pPr marL="0" indent="0" algn="ctr">
                  <a:buNone/>
                </a:pPr>
                <a:endParaRPr lang="en-GB" dirty="0"/>
              </a:p>
              <a:p>
                <a:pPr marL="0" indent="0" algn="ctr">
                  <a:buNone/>
                </a:pPr>
                <a:endParaRPr lang="en-GB" dirty="0"/>
              </a:p>
              <a:p>
                <a:pPr marL="0" indent="0" algn="ctr">
                  <a:buNone/>
                </a:pPr>
                <a:endParaRPr lang="en-GB" dirty="0"/>
              </a:p>
            </p:txBody>
          </p:sp>
        </mc:Choice>
        <mc:Fallback xmlns="">
          <p:sp>
            <p:nvSpPr>
              <p:cNvPr id="3" name="Marcador de Posição de Conteúdo 2">
                <a:extLst>
                  <a:ext uri="{FF2B5EF4-FFF2-40B4-BE49-F238E27FC236}">
                    <a16:creationId xmlns:a16="http://schemas.microsoft.com/office/drawing/2014/main" id="{53841CA5-ACD9-4413-A4A0-2A93E58A7F1F}"/>
                  </a:ext>
                </a:extLst>
              </p:cNvPr>
              <p:cNvSpPr>
                <a:spLocks noGrp="1" noRot="1" noChangeAspect="1" noMove="1" noResize="1" noEditPoints="1" noAdjustHandles="1" noChangeArrowheads="1" noChangeShapeType="1" noTextEdit="1"/>
              </p:cNvSpPr>
              <p:nvPr>
                <p:ph idx="1"/>
              </p:nvPr>
            </p:nvSpPr>
            <p:spPr>
              <a:xfrm>
                <a:off x="1219200" y="1706805"/>
                <a:ext cx="10499558" cy="4760495"/>
              </a:xfrm>
              <a:blipFill>
                <a:blip r:embed="rId3"/>
                <a:stretch>
                  <a:fillRect l="-523" t="-11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ECE5E289-DC6E-4647-848C-2A5EC9D3AB8D}"/>
                  </a:ext>
                </a:extLst>
              </p:cNvPr>
              <p:cNvSpPr txBox="1"/>
              <p:nvPr/>
            </p:nvSpPr>
            <p:spPr>
              <a:xfrm>
                <a:off x="9119936" y="5903496"/>
                <a:ext cx="2855495" cy="14805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pt-PT" b="0" i="1" smtClean="0">
                              <a:latin typeface="Cambria Math" panose="02040503050406030204" pitchFamily="18" charset="0"/>
                              <a:ea typeface="Cambria Math" panose="02040503050406030204" pitchFamily="18" charset="0"/>
                            </a:rPr>
                          </m:ctrlPr>
                        </m:sSubSupPr>
                        <m:e>
                          <m:r>
                            <a:rPr lang="pt-PT" b="0" i="1" smtClean="0">
                              <a:latin typeface="Cambria Math" panose="02040503050406030204" pitchFamily="18" charset="0"/>
                              <a:ea typeface="Cambria Math" panose="02040503050406030204" pitchFamily="18" charset="0"/>
                            </a:rPr>
                            <m:t>𝛾</m:t>
                          </m:r>
                        </m:e>
                        <m:sub>
                          <m:r>
                            <a:rPr lang="pt-PT" b="0" i="1" smtClean="0">
                              <a:latin typeface="Cambria Math" panose="02040503050406030204" pitchFamily="18" charset="0"/>
                              <a:ea typeface="Cambria Math" panose="02040503050406030204" pitchFamily="18" charset="0"/>
                            </a:rPr>
                            <m:t>1</m:t>
                          </m:r>
                        </m:sub>
                        <m:sup>
                          <m:r>
                            <a:rPr lang="pt-PT" b="0" i="1" smtClean="0">
                              <a:latin typeface="Cambria Math" panose="02040503050406030204" pitchFamily="18" charset="0"/>
                              <a:ea typeface="Cambria Math" panose="02040503050406030204" pitchFamily="18" charset="0"/>
                            </a:rPr>
                            <m:t>2</m:t>
                          </m:r>
                        </m:sup>
                      </m:sSubSup>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𝑃</m:t>
                      </m:r>
                      <m:r>
                        <a:rPr lang="pt-PT" b="0" i="1" smtClean="0">
                          <a:latin typeface="Cambria Math" panose="02040503050406030204" pitchFamily="18" charset="0"/>
                          <a:ea typeface="Cambria Math" panose="02040503050406030204" pitchFamily="18" charset="0"/>
                        </a:rPr>
                        <m:t>(</m:t>
                      </m:r>
                      <m:sSub>
                        <m:sSubPr>
                          <m:ctrlPr>
                            <a:rPr lang="pt-PT" b="0" i="1" smtClean="0">
                              <a:latin typeface="Cambria Math" panose="02040503050406030204" pitchFamily="18" charset="0"/>
                              <a:ea typeface="Cambria Math" panose="02040503050406030204" pitchFamily="18" charset="0"/>
                            </a:rPr>
                          </m:ctrlPr>
                        </m:sSubPr>
                        <m:e>
                          <m:r>
                            <a:rPr lang="pt-PT" b="0" i="1" smtClean="0">
                              <a:latin typeface="Cambria Math" panose="02040503050406030204" pitchFamily="18" charset="0"/>
                              <a:ea typeface="Cambria Math" panose="02040503050406030204" pitchFamily="18" charset="0"/>
                            </a:rPr>
                            <m:t>𝑎</m:t>
                          </m:r>
                        </m:e>
                        <m:sub>
                          <m:r>
                            <a:rPr lang="pt-PT" b="0" i="1" smtClean="0">
                              <a:latin typeface="Cambria Math" panose="02040503050406030204" pitchFamily="18" charset="0"/>
                              <a:ea typeface="Cambria Math" panose="02040503050406030204" pitchFamily="18" charset="0"/>
                            </a:rPr>
                            <m:t>0</m:t>
                          </m:r>
                        </m:sub>
                      </m:sSub>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𝑟</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𝑒</m:t>
                      </m:r>
                      <m:r>
                        <a:rPr lang="pt-PT" b="0" i="1" smtClean="0">
                          <a:latin typeface="Cambria Math" panose="02040503050406030204" pitchFamily="18" charset="0"/>
                          <a:ea typeface="Cambria Math" panose="02040503050406030204" pitchFamily="18" charset="0"/>
                        </a:rPr>
                        <m:t>)</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ea typeface="Cambria Math" panose="02040503050406030204" pitchFamily="18" charset="0"/>
                        </a:rPr>
                        <m:t>𝑃</m:t>
                      </m:r>
                      <m:d>
                        <m:dPr>
                          <m:ctrlPr>
                            <a:rPr lang="pt-PT" i="1" smtClean="0">
                              <a:latin typeface="Cambria Math" panose="02040503050406030204" pitchFamily="18" charset="0"/>
                              <a:ea typeface="Cambria Math" panose="02040503050406030204" pitchFamily="18" charset="0"/>
                            </a:rPr>
                          </m:ctrlPr>
                        </m:dPr>
                        <m:e>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0</m:t>
                              </m:r>
                            </m:sub>
                          </m:sSub>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𝑟</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𝑒</m:t>
                          </m:r>
                        </m:e>
                      </m:d>
                      <m:r>
                        <a:rPr lang="pt-PT"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𝑃</m:t>
                      </m:r>
                      <m:r>
                        <a:rPr lang="pt-PT" b="0" i="1" smtClean="0">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𝑟</m:t>
                      </m:r>
                      <m:r>
                        <a:rPr lang="pt-PT" b="0" i="1" smtClean="0">
                          <a:latin typeface="Cambria Math" panose="02040503050406030204" pitchFamily="18" charset="0"/>
                          <a:ea typeface="Cambria Math" panose="02040503050406030204" pitchFamily="18" charset="0"/>
                        </a:rPr>
                        <m:t>|</m:t>
                      </m:r>
                      <m:sSub>
                        <m:sSubPr>
                          <m:ctrlPr>
                            <a:rPr lang="pt-PT" i="1">
                              <a:latin typeface="Cambria Math" panose="02040503050406030204" pitchFamily="18" charset="0"/>
                              <a:ea typeface="Cambria Math" panose="02040503050406030204" pitchFamily="18" charset="0"/>
                            </a:rPr>
                          </m:ctrlPr>
                        </m:sSubPr>
                        <m:e>
                          <m:r>
                            <a:rPr lang="pt-PT" i="1">
                              <a:latin typeface="Cambria Math" panose="02040503050406030204" pitchFamily="18" charset="0"/>
                              <a:ea typeface="Cambria Math" panose="02040503050406030204" pitchFamily="18" charset="0"/>
                            </a:rPr>
                            <m:t>𝑎</m:t>
                          </m:r>
                        </m:e>
                        <m:sub>
                          <m:r>
                            <a:rPr lang="pt-PT" i="1">
                              <a:latin typeface="Cambria Math" panose="02040503050406030204" pitchFamily="18" charset="0"/>
                              <a:ea typeface="Cambria Math" panose="02040503050406030204" pitchFamily="18" charset="0"/>
                            </a:rPr>
                            <m:t>0</m:t>
                          </m:r>
                        </m:sub>
                      </m:sSub>
                      <m:r>
                        <a:rPr lang="pt-PT" i="1">
                          <a:latin typeface="Cambria Math" panose="02040503050406030204" pitchFamily="18" charset="0"/>
                          <a:ea typeface="Cambria Math" panose="02040503050406030204" pitchFamily="18" charset="0"/>
                        </a:rPr>
                        <m:t>,</m:t>
                      </m:r>
                      <m:r>
                        <a:rPr lang="pt-PT" b="0" i="1" smtClean="0">
                          <a:latin typeface="Cambria Math" panose="02040503050406030204" pitchFamily="18" charset="0"/>
                          <a:ea typeface="Cambria Math" panose="02040503050406030204" pitchFamily="18" charset="0"/>
                        </a:rPr>
                        <m:t>𝑒</m:t>
                      </m:r>
                      <m:r>
                        <a:rPr lang="pt-PT" b="0" i="1" smtClean="0">
                          <a:latin typeface="Cambria Math" panose="02040503050406030204" pitchFamily="18" charset="0"/>
                          <a:ea typeface="Cambria Math" panose="02040503050406030204" pitchFamily="18" charset="0"/>
                        </a:rPr>
                        <m:t>)</m:t>
                      </m:r>
                    </m:oMath>
                  </m:oMathPara>
                </a14:m>
                <a:endParaRPr lang="en-GB" dirty="0"/>
              </a:p>
              <a:p>
                <a:endParaRPr lang="en-GB" dirty="0"/>
              </a:p>
              <a:p>
                <a:endParaRPr lang="en-GB" dirty="0"/>
              </a:p>
            </p:txBody>
          </p:sp>
        </mc:Choice>
        <mc:Fallback xmlns="">
          <p:sp>
            <p:nvSpPr>
              <p:cNvPr id="4" name="CaixaDeTexto 3">
                <a:extLst>
                  <a:ext uri="{FF2B5EF4-FFF2-40B4-BE49-F238E27FC236}">
                    <a16:creationId xmlns:a16="http://schemas.microsoft.com/office/drawing/2014/main" id="{ECE5E289-DC6E-4647-848C-2A5EC9D3AB8D}"/>
                  </a:ext>
                </a:extLst>
              </p:cNvPr>
              <p:cNvSpPr txBox="1">
                <a:spLocks noRot="1" noChangeAspect="1" noMove="1" noResize="1" noEditPoints="1" noAdjustHandles="1" noChangeArrowheads="1" noChangeShapeType="1" noTextEdit="1"/>
              </p:cNvSpPr>
              <p:nvPr/>
            </p:nvSpPr>
            <p:spPr>
              <a:xfrm>
                <a:off x="9119936" y="5903496"/>
                <a:ext cx="2855495" cy="1480534"/>
              </a:xfrm>
              <a:prstGeom prst="rect">
                <a:avLst/>
              </a:prstGeom>
              <a:blipFill>
                <a:blip r:embed="rId4"/>
                <a:stretch>
                  <a:fillRect/>
                </a:stretch>
              </a:blipFill>
            </p:spPr>
            <p:txBody>
              <a:bodyPr/>
              <a:lstStyle/>
              <a:p>
                <a:r>
                  <a:rPr lang="en-GB">
                    <a:noFill/>
                  </a:rPr>
                  <a:t> </a:t>
                </a:r>
              </a:p>
            </p:txBody>
          </p:sp>
        </mc:Fallback>
      </mc:AlternateContent>
      <p:cxnSp>
        <p:nvCxnSpPr>
          <p:cNvPr id="6" name="Conexão reta 5">
            <a:extLst>
              <a:ext uri="{FF2B5EF4-FFF2-40B4-BE49-F238E27FC236}">
                <a16:creationId xmlns:a16="http://schemas.microsoft.com/office/drawing/2014/main" id="{C2BDE2E4-681F-4F8E-9656-ACA712DCB73C}"/>
              </a:ext>
            </a:extLst>
          </p:cNvPr>
          <p:cNvCxnSpPr/>
          <p:nvPr/>
        </p:nvCxnSpPr>
        <p:spPr>
          <a:xfrm>
            <a:off x="8935450" y="5727032"/>
            <a:ext cx="0" cy="114701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Conexão reta 7">
            <a:extLst>
              <a:ext uri="{FF2B5EF4-FFF2-40B4-BE49-F238E27FC236}">
                <a16:creationId xmlns:a16="http://schemas.microsoft.com/office/drawing/2014/main" id="{D1EFF07F-4B11-4047-919B-72A2CEADDAA5}"/>
              </a:ext>
            </a:extLst>
          </p:cNvPr>
          <p:cNvCxnSpPr>
            <a:cxnSpLocks/>
          </p:cNvCxnSpPr>
          <p:nvPr/>
        </p:nvCxnSpPr>
        <p:spPr>
          <a:xfrm>
            <a:off x="8903367" y="5727032"/>
            <a:ext cx="3288632"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257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86C08-F681-4165-A269-DF19484B663A}"/>
              </a:ext>
            </a:extLst>
          </p:cNvPr>
          <p:cNvSpPr>
            <a:spLocks noGrp="1"/>
          </p:cNvSpPr>
          <p:nvPr>
            <p:ph type="title"/>
          </p:nvPr>
        </p:nvSpPr>
        <p:spPr>
          <a:xfrm>
            <a:off x="1371600" y="541421"/>
            <a:ext cx="9601200" cy="1485900"/>
          </a:xfrm>
        </p:spPr>
        <p:txBody>
          <a:bodyPr/>
          <a:lstStyle/>
          <a:p>
            <a:pPr algn="ctr"/>
            <a:r>
              <a:rPr lang="pt-PT" dirty="0"/>
              <a:t>Quantum </a:t>
            </a:r>
            <a:r>
              <a:rPr lang="pt-PT" dirty="0" err="1"/>
              <a:t>Decision</a:t>
            </a:r>
            <a:r>
              <a:rPr lang="pt-PT" dirty="0"/>
              <a:t> </a:t>
            </a:r>
            <a:r>
              <a:rPr lang="pt-PT" dirty="0" err="1"/>
              <a:t>Making</a:t>
            </a:r>
            <a:endParaRPr lang="en-GB" dirty="0"/>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58CE2653-F0E3-4FF4-9EF5-EBBA30D26177}"/>
                  </a:ext>
                </a:extLst>
              </p:cNvPr>
              <p:cNvSpPr>
                <a:spLocks noGrp="1"/>
              </p:cNvSpPr>
              <p:nvPr>
                <p:ph idx="1"/>
              </p:nvPr>
            </p:nvSpPr>
            <p:spPr>
              <a:xfrm>
                <a:off x="1371600" y="1463841"/>
                <a:ext cx="9601200" cy="4531896"/>
              </a:xfrm>
            </p:spPr>
            <p:txBody>
              <a:bodyPr>
                <a:normAutofit fontScale="92500" lnSpcReduction="10000"/>
              </a:bodyPr>
              <a:lstStyle/>
              <a:p>
                <a:pPr marL="0" indent="0" algn="ctr">
                  <a:buNone/>
                </a:pPr>
                <a:endParaRPr lang="pt-PT" dirty="0"/>
              </a:p>
              <a:p>
                <a:r>
                  <a:rPr lang="en-GB" dirty="0"/>
                  <a:t>If the value of</a:t>
                </a:r>
                <a14:m>
                  <m:oMath xmlns:m="http://schemas.openxmlformats.org/officeDocument/2006/math">
                    <m:r>
                      <a:rPr lang="pt-PT" i="1" smtClean="0">
                        <a:latin typeface="Cambria Math" panose="02040503050406030204" pitchFamily="18" charset="0"/>
                      </a:rPr>
                      <m:t> </m:t>
                    </m:r>
                    <m:sSub>
                      <m:sSubPr>
                        <m:ctrlPr>
                          <a:rPr lang="pt-PT" i="1">
                            <a:latin typeface="Cambria Math" panose="02040503050406030204" pitchFamily="18" charset="0"/>
                          </a:rPr>
                        </m:ctrlPr>
                      </m:sSubPr>
                      <m:e>
                        <m:r>
                          <a:rPr lang="pt-PT" i="1">
                            <a:latin typeface="Cambria Math" panose="02040503050406030204" pitchFamily="18" charset="0"/>
                            <a:ea typeface="Cambria Math" panose="02040503050406030204" pitchFamily="18" charset="0"/>
                          </a:rPr>
                          <m:t>𝜅</m:t>
                        </m:r>
                      </m:e>
                      <m:sub>
                        <m:r>
                          <a:rPr lang="pt-PT" i="1">
                            <a:latin typeface="Cambria Math" panose="02040503050406030204" pitchFamily="18" charset="0"/>
                          </a:rPr>
                          <m:t>𝑛</m:t>
                        </m:r>
                      </m:sub>
                    </m:sSub>
                  </m:oMath>
                </a14:m>
                <a:r>
                  <a:rPr lang="en-GB" dirty="0"/>
                  <a:t> is equal for all actions, then the action with the greatest probability is also the action with the greatest Expected Utility.</a:t>
                </a:r>
              </a:p>
              <a:p>
                <a:endParaRPr lang="en-GB" dirty="0"/>
              </a:p>
              <a:p>
                <a:pPr marL="0" indent="0" algn="ctr">
                  <a:buNone/>
                </a:pPr>
                <a14:m>
                  <m:oMathPara xmlns:m="http://schemas.openxmlformats.org/officeDocument/2006/math">
                    <m:oMathParaPr>
                      <m:jc m:val="centerGroup"/>
                    </m:oMathParaPr>
                    <m:oMath xmlns:m="http://schemas.openxmlformats.org/officeDocument/2006/math">
                      <m:r>
                        <a:rPr lang="pt-PT">
                          <a:latin typeface="Cambria Math" panose="02040503050406030204" pitchFamily="18" charset="0"/>
                        </a:rPr>
                        <m:t>𝑃</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a:latin typeface="Cambria Math" panose="02040503050406030204" pitchFamily="18" charset="0"/>
                                </a:rPr>
                                <m:t>𝑎</m:t>
                              </m:r>
                            </m:e>
                            <m:sub>
                              <m:r>
                                <a:rPr lang="pt-PT" i="1">
                                  <a:latin typeface="Cambria Math" panose="02040503050406030204" pitchFamily="18" charset="0"/>
                                </a:rPr>
                                <m:t>𝑛</m:t>
                              </m:r>
                            </m:sub>
                          </m:sSub>
                        </m:e>
                      </m:d>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𝐸𝑈</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a:latin typeface="Cambria Math" panose="02040503050406030204" pitchFamily="18" charset="0"/>
                                </a:rPr>
                                <m:t>𝑎</m:t>
                              </m:r>
                            </m:e>
                            <m:sub>
                              <m:r>
                                <m:rPr>
                                  <m:sty m:val="p"/>
                                </m:rPr>
                                <a:rPr lang="pt-PT">
                                  <a:latin typeface="Cambria Math" panose="02040503050406030204" pitchFamily="18" charset="0"/>
                                </a:rPr>
                                <m:t>n</m:t>
                              </m:r>
                            </m:sub>
                          </m:sSub>
                        </m:e>
                      </m:d>
                    </m:oMath>
                  </m:oMathPara>
                </a14:m>
                <a:endParaRPr lang="en-GB" dirty="0"/>
              </a:p>
              <a:p>
                <a:pPr marL="0" indent="0" algn="ctr">
                  <a:buNone/>
                </a:pPr>
                <a:endParaRPr lang="en-GB" dirty="0"/>
              </a:p>
              <a:p>
                <a:pPr marL="0" indent="0" algn="ctr">
                  <a:buNone/>
                </a:pPr>
                <a14:m>
                  <m:oMathPara xmlns:m="http://schemas.openxmlformats.org/officeDocument/2006/math">
                    <m:oMathParaPr>
                      <m:jc m:val="centerGroup"/>
                    </m:oMathParaPr>
                    <m:oMath xmlns:m="http://schemas.openxmlformats.org/officeDocument/2006/math">
                      <m:r>
                        <a:rPr lang="pt-PT">
                          <a:latin typeface="Cambria Math" panose="02040503050406030204" pitchFamily="18" charset="0"/>
                        </a:rPr>
                        <m:t>𝑃</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a:latin typeface="Cambria Math" panose="02040503050406030204" pitchFamily="18" charset="0"/>
                                </a:rPr>
                                <m:t>𝑎</m:t>
                              </m:r>
                            </m:e>
                            <m:sub>
                              <m:r>
                                <m:rPr>
                                  <m:sty m:val="p"/>
                                </m:rPr>
                                <a:rPr lang="pt-PT">
                                  <a:latin typeface="Cambria Math" panose="02040503050406030204" pitchFamily="18" charset="0"/>
                                </a:rPr>
                                <m:t>n</m:t>
                              </m:r>
                            </m:sub>
                          </m:sSub>
                        </m:e>
                      </m:d>
                      <m:r>
                        <a:rPr lang="pt-PT" i="1">
                          <a:latin typeface="Cambria Math" panose="02040503050406030204" pitchFamily="18" charset="0"/>
                        </a:rPr>
                        <m:t>∗ </m:t>
                      </m:r>
                      <m:sSub>
                        <m:sSubPr>
                          <m:ctrlPr>
                            <a:rPr lang="pt-PT" i="1">
                              <a:latin typeface="Cambria Math" panose="02040503050406030204" pitchFamily="18" charset="0"/>
                            </a:rPr>
                          </m:ctrlPr>
                        </m:sSubPr>
                        <m:e>
                          <m:r>
                            <a:rPr lang="pt-PT" i="1">
                              <a:latin typeface="Cambria Math" panose="02040503050406030204" pitchFamily="18" charset="0"/>
                              <a:ea typeface="Cambria Math" panose="02040503050406030204" pitchFamily="18" charset="0"/>
                            </a:rPr>
                            <m:t>𝜅</m:t>
                          </m:r>
                        </m:e>
                        <m:sub>
                          <m:r>
                            <a:rPr lang="pt-PT" i="1">
                              <a:latin typeface="Cambria Math" panose="02040503050406030204" pitchFamily="18" charset="0"/>
                            </a:rPr>
                            <m:t>𝑛</m:t>
                          </m:r>
                        </m:sub>
                      </m:sSub>
                      <m:r>
                        <a:rPr lang="pt-PT" i="1">
                          <a:latin typeface="Cambria Math" panose="02040503050406030204" pitchFamily="18" charset="0"/>
                        </a:rPr>
                        <m:t>=</m:t>
                      </m:r>
                      <m:r>
                        <a:rPr lang="pt-PT" i="1">
                          <a:latin typeface="Cambria Math" panose="02040503050406030204" pitchFamily="18" charset="0"/>
                          <a:ea typeface="Cambria Math" panose="02040503050406030204" pitchFamily="18" charset="0"/>
                        </a:rPr>
                        <m:t>𝐸𝑈</m:t>
                      </m:r>
                      <m:d>
                        <m:dPr>
                          <m:ctrlPr>
                            <a:rPr lang="pt-PT" i="1">
                              <a:latin typeface="Cambria Math" panose="02040503050406030204" pitchFamily="18" charset="0"/>
                            </a:rPr>
                          </m:ctrlPr>
                        </m:dPr>
                        <m:e>
                          <m:sSub>
                            <m:sSubPr>
                              <m:ctrlPr>
                                <a:rPr lang="en-GB" i="1">
                                  <a:latin typeface="Cambria Math" panose="02040503050406030204" pitchFamily="18" charset="0"/>
                                </a:rPr>
                              </m:ctrlPr>
                            </m:sSubPr>
                            <m:e>
                              <m:r>
                                <a:rPr lang="pt-PT">
                                  <a:latin typeface="Cambria Math" panose="02040503050406030204" pitchFamily="18" charset="0"/>
                                </a:rPr>
                                <m:t>𝑎</m:t>
                              </m:r>
                            </m:e>
                            <m:sub>
                              <m:r>
                                <m:rPr>
                                  <m:sty m:val="p"/>
                                </m:rPr>
                                <a:rPr lang="pt-PT">
                                  <a:latin typeface="Cambria Math" panose="02040503050406030204" pitchFamily="18" charset="0"/>
                                </a:rPr>
                                <m:t>n</m:t>
                              </m:r>
                            </m:sub>
                          </m:sSub>
                        </m:e>
                      </m:d>
                    </m:oMath>
                  </m:oMathPara>
                </a14:m>
                <a:endParaRPr lang="en-GB" dirty="0"/>
              </a:p>
              <a:p>
                <a:pPr marL="0" indent="0" algn="ctr">
                  <a:buNone/>
                </a:pPr>
                <a:endParaRPr lang="en-GB" dirty="0"/>
              </a:p>
              <a:p>
                <a:r>
                  <a:rPr lang="en-GB" dirty="0"/>
                  <a:t>It is true if the state of the actions begins in a perfect superposition, this means that all states have the same probability.</a:t>
                </a:r>
              </a:p>
              <a:p>
                <a:endParaRPr lang="en-GB" dirty="0"/>
              </a:p>
              <a:p>
                <a:r>
                  <a:rPr lang="en-GB" dirty="0"/>
                  <a:t>This condition makes sense for the problem, the agent should not be biased to choose some action without any reason.</a:t>
                </a:r>
              </a:p>
            </p:txBody>
          </p:sp>
        </mc:Choice>
        <mc:Fallback xmlns="">
          <p:sp>
            <p:nvSpPr>
              <p:cNvPr id="3" name="Marcador de Posição de Conteúdo 2">
                <a:extLst>
                  <a:ext uri="{FF2B5EF4-FFF2-40B4-BE49-F238E27FC236}">
                    <a16:creationId xmlns:a16="http://schemas.microsoft.com/office/drawing/2014/main" id="{58CE2653-F0E3-4FF4-9EF5-EBBA30D26177}"/>
                  </a:ext>
                </a:extLst>
              </p:cNvPr>
              <p:cNvSpPr>
                <a:spLocks noGrp="1" noRot="1" noChangeAspect="1" noMove="1" noResize="1" noEditPoints="1" noAdjustHandles="1" noChangeArrowheads="1" noChangeShapeType="1" noTextEdit="1"/>
              </p:cNvSpPr>
              <p:nvPr>
                <p:ph idx="1"/>
              </p:nvPr>
            </p:nvSpPr>
            <p:spPr>
              <a:xfrm>
                <a:off x="1371600" y="1463841"/>
                <a:ext cx="9601200" cy="4531896"/>
              </a:xfrm>
              <a:blipFill>
                <a:blip r:embed="rId3"/>
                <a:stretch>
                  <a:fillRect l="-508"/>
                </a:stretch>
              </a:blipFill>
            </p:spPr>
            <p:txBody>
              <a:bodyPr/>
              <a:lstStyle/>
              <a:p>
                <a:r>
                  <a:rPr lang="en-GB">
                    <a:noFill/>
                  </a:rPr>
                  <a:t> </a:t>
                </a:r>
              </a:p>
            </p:txBody>
          </p:sp>
        </mc:Fallback>
      </mc:AlternateContent>
    </p:spTree>
    <p:extLst>
      <p:ext uri="{BB962C8B-B14F-4D97-AF65-F5344CB8AC3E}">
        <p14:creationId xmlns:p14="http://schemas.microsoft.com/office/powerpoint/2010/main" val="253778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6C6D9C-905A-4C99-AF58-7C451EF13BD8}"/>
              </a:ext>
            </a:extLst>
          </p:cNvPr>
          <p:cNvSpPr>
            <a:spLocks noGrp="1"/>
          </p:cNvSpPr>
          <p:nvPr>
            <p:ph type="title"/>
          </p:nvPr>
        </p:nvSpPr>
        <p:spPr>
          <a:xfrm>
            <a:off x="1023562" y="685800"/>
            <a:ext cx="10493524" cy="1485900"/>
          </a:xfrm>
        </p:spPr>
        <p:txBody>
          <a:bodyPr>
            <a:normAutofit/>
          </a:bodyPr>
          <a:lstStyle/>
          <a:p>
            <a:pPr algn="ctr"/>
            <a:r>
              <a:rPr lang="pt-PT" dirty="0"/>
              <a:t>Quantum </a:t>
            </a:r>
            <a:r>
              <a:rPr lang="pt-PT" dirty="0" err="1"/>
              <a:t>Decision</a:t>
            </a:r>
            <a:r>
              <a:rPr lang="pt-PT" dirty="0"/>
              <a:t> </a:t>
            </a:r>
            <a:r>
              <a:rPr lang="pt-PT" dirty="0" err="1"/>
              <a:t>Making</a:t>
            </a:r>
            <a:endParaRPr lang="en-GB" dirty="0"/>
          </a:p>
        </p:txBody>
      </p:sp>
      <p:sp>
        <p:nvSpPr>
          <p:cNvPr id="19" name="Rectangle 18">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BE215BB4-17F6-4873-AFAD-44B8CB0725DD}"/>
                  </a:ext>
                </a:extLst>
              </p:cNvPr>
              <p:cNvSpPr>
                <a:spLocks noGrp="1"/>
              </p:cNvSpPr>
              <p:nvPr>
                <p:ph idx="1"/>
              </p:nvPr>
            </p:nvSpPr>
            <p:spPr>
              <a:xfrm>
                <a:off x="1023562" y="1491916"/>
                <a:ext cx="5268032" cy="5085347"/>
              </a:xfrm>
            </p:spPr>
            <p:txBody>
              <a:bodyPr>
                <a:normAutofit/>
              </a:bodyPr>
              <a:lstStyle/>
              <a:p>
                <a:r>
                  <a:rPr lang="en-GB" dirty="0"/>
                  <a:t>At this point, only some samples are necessary to certify which is the action with the greatest probability/utility.</a:t>
                </a:r>
              </a:p>
              <a:p>
                <a:endParaRPr lang="en-GB" dirty="0"/>
              </a:p>
              <a:p>
                <a:r>
                  <a:rPr lang="en-GB"/>
                  <a:t>It is </a:t>
                </a:r>
                <a:r>
                  <a:rPr lang="en-GB" dirty="0"/>
                  <a:t>no more necessary to obtain conditional probabilities.</a:t>
                </a:r>
              </a:p>
              <a:p>
                <a:endParaRPr lang="en-GB" dirty="0"/>
              </a:p>
              <a:p>
                <a:r>
                  <a:rPr lang="en-GB" dirty="0"/>
                  <a:t>The result has a higher precision because no errors are accumulating:</a:t>
                </a:r>
              </a:p>
              <a:p>
                <a:endParaRPr lang="en-GB" dirty="0"/>
              </a:p>
              <a:p>
                <a:pPr marL="0" indent="0" algn="ctr">
                  <a:buNone/>
                </a:pPr>
                <a14:m>
                  <m:oMath xmlns:m="http://schemas.openxmlformats.org/officeDocument/2006/math">
                    <m:r>
                      <a:rPr lang="pt-PT" i="1">
                        <a:latin typeface="Cambria Math" panose="02040503050406030204" pitchFamily="18" charset="0"/>
                      </a:rPr>
                      <m:t>𝐸𝑈</m:t>
                    </m:r>
                    <m:d>
                      <m:dPr>
                        <m:ctrlPr>
                          <a:rPr lang="pt-PT" i="1">
                            <a:latin typeface="Cambria Math" panose="02040503050406030204" pitchFamily="18" charset="0"/>
                          </a:rPr>
                        </m:ctrlPr>
                      </m:dPr>
                      <m:e>
                        <m:r>
                          <a:rPr lang="pt-PT" i="1">
                            <a:latin typeface="Cambria Math" panose="02040503050406030204" pitchFamily="18" charset="0"/>
                          </a:rPr>
                          <m:t>𝑎</m:t>
                        </m:r>
                      </m:e>
                      <m:e>
                        <m:r>
                          <a:rPr lang="pt-PT" i="1">
                            <a:latin typeface="Cambria Math" panose="02040503050406030204" pitchFamily="18" charset="0"/>
                          </a:rPr>
                          <m:t>𝑒</m:t>
                        </m:r>
                      </m:e>
                    </m:d>
                    <m:r>
                      <a:rPr lang="pt-PT" i="1">
                        <a:latin typeface="Cambria Math" panose="02040503050406030204" pitchFamily="18" charset="0"/>
                      </a:rPr>
                      <m:t>=</m:t>
                    </m:r>
                    <m:nary>
                      <m:naryPr>
                        <m:chr m:val="∑"/>
                        <m:supHide m:val="on"/>
                        <m:ctrlPr>
                          <a:rPr lang="pt-PT" i="1">
                            <a:latin typeface="Cambria Math" panose="02040503050406030204" pitchFamily="18" charset="0"/>
                          </a:rPr>
                        </m:ctrlPr>
                      </m:naryPr>
                      <m:sub>
                        <m:r>
                          <m:rPr>
                            <m:brk m:alnAt="7"/>
                          </m:rPr>
                          <a:rPr lang="pt-PT" i="1">
                            <a:latin typeface="Cambria Math" panose="02040503050406030204" pitchFamily="18" charset="0"/>
                          </a:rPr>
                          <m:t>𝑟</m:t>
                        </m:r>
                      </m:sub>
                      <m:sup/>
                      <m:e>
                        <m:d>
                          <m:dPr>
                            <m:ctrlPr>
                              <a:rPr lang="pt-PT" b="0" i="1" smtClean="0">
                                <a:latin typeface="Cambria Math" panose="02040503050406030204" pitchFamily="18" charset="0"/>
                              </a:rPr>
                            </m:ctrlPr>
                          </m:dPr>
                          <m:e>
                            <m:r>
                              <a:rPr lang="pt-PT" i="1">
                                <a:latin typeface="Cambria Math" panose="02040503050406030204" pitchFamily="18" charset="0"/>
                              </a:rPr>
                              <m:t>𝑃</m:t>
                            </m:r>
                            <m:d>
                              <m:dPr>
                                <m:ctrlPr>
                                  <a:rPr lang="pt-PT" i="1">
                                    <a:latin typeface="Cambria Math" panose="02040503050406030204" pitchFamily="18" charset="0"/>
                                  </a:rPr>
                                </m:ctrlPr>
                              </m:dPr>
                              <m:e>
                                <m:r>
                                  <a:rPr lang="pt-PT" i="1">
                                    <a:latin typeface="Cambria Math" panose="02040503050406030204" pitchFamily="18" charset="0"/>
                                  </a:rPr>
                                  <m:t>𝑅𝑒𝑠𝑢𝑙𝑡</m:t>
                                </m:r>
                                <m:r>
                                  <a:rPr lang="pt-PT" i="1">
                                    <a:latin typeface="Cambria Math" panose="02040503050406030204" pitchFamily="18" charset="0"/>
                                  </a:rPr>
                                  <m:t>=</m:t>
                                </m:r>
                                <m:r>
                                  <a:rPr lang="pt-PT" i="1">
                                    <a:latin typeface="Cambria Math" panose="02040503050406030204" pitchFamily="18" charset="0"/>
                                  </a:rPr>
                                  <m:t>𝑟</m:t>
                                </m:r>
                              </m:e>
                              <m:e>
                                <m:r>
                                  <a:rPr lang="pt-PT" i="1">
                                    <a:latin typeface="Cambria Math" panose="02040503050406030204" pitchFamily="18" charset="0"/>
                                  </a:rPr>
                                  <m:t>𝑎</m:t>
                                </m:r>
                                <m:r>
                                  <a:rPr lang="pt-PT" i="1">
                                    <a:latin typeface="Cambria Math" panose="02040503050406030204" pitchFamily="18" charset="0"/>
                                  </a:rPr>
                                  <m:t>,</m:t>
                                </m:r>
                                <m:r>
                                  <a:rPr lang="pt-PT" i="1">
                                    <a:latin typeface="Cambria Math" panose="02040503050406030204" pitchFamily="18" charset="0"/>
                                  </a:rPr>
                                  <m:t>𝑒</m:t>
                                </m:r>
                              </m:e>
                            </m:d>
                            <m:r>
                              <a:rPr lang="pt-PT" b="0" i="1" smtClean="0">
                                <a:latin typeface="Cambria Math" panose="02040503050406030204" pitchFamily="18" charset="0"/>
                              </a:rPr>
                              <m:t>+</m:t>
                            </m:r>
                            <m:r>
                              <a:rPr lang="pt-PT" b="0" i="1" smtClean="0">
                                <a:latin typeface="Cambria Math" panose="02040503050406030204" pitchFamily="18" charset="0"/>
                                <a:ea typeface="Cambria Math" panose="02040503050406030204" pitchFamily="18" charset="0"/>
                              </a:rPr>
                              <m:t>∆</m:t>
                            </m:r>
                          </m:e>
                        </m:d>
                        <m:r>
                          <a:rPr lang="pt-PT" i="1">
                            <a:latin typeface="Cambria Math" panose="02040503050406030204" pitchFamily="18" charset="0"/>
                          </a:rPr>
                          <m:t>∗</m:t>
                        </m:r>
                        <m:r>
                          <a:rPr lang="pt-PT" i="1">
                            <a:latin typeface="Cambria Math" panose="02040503050406030204" pitchFamily="18" charset="0"/>
                          </a:rPr>
                          <m:t>𝑈</m:t>
                        </m:r>
                        <m:d>
                          <m:dPr>
                            <m:ctrlPr>
                              <a:rPr lang="pt-PT" i="1">
                                <a:latin typeface="Cambria Math" panose="02040503050406030204" pitchFamily="18" charset="0"/>
                              </a:rPr>
                            </m:ctrlPr>
                          </m:dPr>
                          <m:e>
                            <m:r>
                              <a:rPr lang="pt-PT" i="1">
                                <a:latin typeface="Cambria Math" panose="02040503050406030204" pitchFamily="18" charset="0"/>
                              </a:rPr>
                              <m:t>𝑟</m:t>
                            </m:r>
                          </m:e>
                        </m:d>
                        <m:r>
                          <a:rPr lang="pt-PT" b="0" i="1" smtClean="0">
                            <a:latin typeface="Cambria Math" panose="02040503050406030204" pitchFamily="18" charset="0"/>
                          </a:rPr>
                          <m:t>, </m:t>
                        </m:r>
                      </m:e>
                    </m:nary>
                  </m:oMath>
                </a14:m>
                <a:r>
                  <a:rPr lang="en-GB" dirty="0"/>
                  <a:t> </a:t>
                </a:r>
              </a:p>
              <a:p>
                <a:pPr marL="0" indent="0" algn="ctr">
                  <a:buNone/>
                </a:pPr>
                <a14:m>
                  <m:oMathPara xmlns:m="http://schemas.openxmlformats.org/officeDocument/2006/math">
                    <m:oMathParaPr>
                      <m:jc m:val="centerGroup"/>
                    </m:oMathParaPr>
                    <m:oMath xmlns:m="http://schemas.openxmlformats.org/officeDocument/2006/math">
                      <m:r>
                        <a:rPr lang="pt-PT" i="1">
                          <a:latin typeface="Cambria Math" panose="02040503050406030204" pitchFamily="18" charset="0"/>
                          <a:ea typeface="Cambria Math" panose="02040503050406030204" pitchFamily="18" charset="0"/>
                        </a:rPr>
                        <m:t>∆=</m:t>
                      </m:r>
                      <m:r>
                        <a:rPr lang="pt-PT" i="1">
                          <a:latin typeface="Cambria Math" panose="02040503050406030204" pitchFamily="18" charset="0"/>
                          <a:ea typeface="Cambria Math" panose="02040503050406030204" pitchFamily="18" charset="0"/>
                        </a:rPr>
                        <m:t>𝑒𝑟𝑟𝑜𝑟</m:t>
                      </m:r>
                      <m:r>
                        <a:rPr lang="pt-PT" i="1">
                          <a:latin typeface="Cambria Math" panose="02040503050406030204" pitchFamily="18" charset="0"/>
                          <a:ea typeface="Cambria Math" panose="02040503050406030204" pitchFamily="18" charset="0"/>
                        </a:rPr>
                        <m:t> </m:t>
                      </m:r>
                      <m:r>
                        <a:rPr lang="pt-PT" i="1">
                          <a:latin typeface="Cambria Math" panose="02040503050406030204" pitchFamily="18" charset="0"/>
                          <a:ea typeface="Cambria Math" panose="02040503050406030204" pitchFamily="18" charset="0"/>
                        </a:rPr>
                        <m:t>𝑡𝑒𝑟𝑚</m:t>
                      </m:r>
                    </m:oMath>
                  </m:oMathPara>
                </a14:m>
                <a:endParaRPr lang="en-GB" dirty="0"/>
              </a:p>
              <a:p>
                <a:pPr marL="0" indent="0">
                  <a:buNone/>
                </a:pPr>
                <a:endParaRPr lang="en-GB" sz="1800" dirty="0"/>
              </a:p>
              <a:p>
                <a:endParaRPr lang="en-GB" sz="1800" dirty="0"/>
              </a:p>
            </p:txBody>
          </p:sp>
        </mc:Choice>
        <mc:Fallback xmlns="">
          <p:sp>
            <p:nvSpPr>
              <p:cNvPr id="3" name="Marcador de Posição de Conteúdo 2">
                <a:extLst>
                  <a:ext uri="{FF2B5EF4-FFF2-40B4-BE49-F238E27FC236}">
                    <a16:creationId xmlns:a16="http://schemas.microsoft.com/office/drawing/2014/main" id="{BE215BB4-17F6-4873-AFAD-44B8CB0725DD}"/>
                  </a:ext>
                </a:extLst>
              </p:cNvPr>
              <p:cNvSpPr>
                <a:spLocks noGrp="1" noRot="1" noChangeAspect="1" noMove="1" noResize="1" noEditPoints="1" noAdjustHandles="1" noChangeArrowheads="1" noChangeShapeType="1" noTextEdit="1"/>
              </p:cNvSpPr>
              <p:nvPr>
                <p:ph idx="1"/>
              </p:nvPr>
            </p:nvSpPr>
            <p:spPr>
              <a:xfrm>
                <a:off x="1023562" y="1491916"/>
                <a:ext cx="5268032" cy="5085347"/>
              </a:xfrm>
              <a:blipFill>
                <a:blip r:embed="rId3"/>
                <a:stretch>
                  <a:fillRect l="-1042" t="-1079" r="-1273"/>
                </a:stretch>
              </a:blipFill>
            </p:spPr>
            <p:txBody>
              <a:bodyPr/>
              <a:lstStyle/>
              <a:p>
                <a:r>
                  <a:rPr lang="en-GB">
                    <a:noFill/>
                  </a:rPr>
                  <a:t> </a:t>
                </a:r>
              </a:p>
            </p:txBody>
          </p:sp>
        </mc:Fallback>
      </mc:AlternateContent>
      <p:graphicFrame>
        <p:nvGraphicFramePr>
          <p:cNvPr id="4" name="Gráfico 3">
            <a:extLst>
              <a:ext uri="{FF2B5EF4-FFF2-40B4-BE49-F238E27FC236}">
                <a16:creationId xmlns:a16="http://schemas.microsoft.com/office/drawing/2014/main" id="{7D06B823-E376-4DF7-8E1C-70271D78FDFC}"/>
              </a:ext>
            </a:extLst>
          </p:cNvPr>
          <p:cNvGraphicFramePr>
            <a:graphicFrameLocks/>
          </p:cNvGraphicFramePr>
          <p:nvPr>
            <p:extLst>
              <p:ext uri="{D42A27DB-BD31-4B8C-83A1-F6EECF244321}">
                <p14:modId xmlns:p14="http://schemas.microsoft.com/office/powerpoint/2010/main" val="3509234004"/>
              </p:ext>
            </p:extLst>
          </p:nvPr>
        </p:nvGraphicFramePr>
        <p:xfrm>
          <a:off x="6608460" y="2081463"/>
          <a:ext cx="5105445" cy="35426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093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81F82-AF98-48FD-BE71-9E95D2F9950F}"/>
              </a:ext>
            </a:extLst>
          </p:cNvPr>
          <p:cNvSpPr>
            <a:spLocks noGrp="1"/>
          </p:cNvSpPr>
          <p:nvPr>
            <p:ph type="title"/>
          </p:nvPr>
        </p:nvSpPr>
        <p:spPr/>
        <p:txBody>
          <a:bodyPr/>
          <a:lstStyle/>
          <a:p>
            <a:pPr algn="ctr"/>
            <a:r>
              <a:rPr lang="en-GB" dirty="0"/>
              <a:t>Overview</a:t>
            </a:r>
          </a:p>
        </p:txBody>
      </p:sp>
      <p:sp>
        <p:nvSpPr>
          <p:cNvPr id="3" name="Marcador de Posição de Conteúdo 2">
            <a:extLst>
              <a:ext uri="{FF2B5EF4-FFF2-40B4-BE49-F238E27FC236}">
                <a16:creationId xmlns:a16="http://schemas.microsoft.com/office/drawing/2014/main" id="{1901F29C-AF10-4C94-961B-693F8143D2CB}"/>
              </a:ext>
            </a:extLst>
          </p:cNvPr>
          <p:cNvSpPr>
            <a:spLocks noGrp="1"/>
          </p:cNvSpPr>
          <p:nvPr>
            <p:ph idx="1"/>
          </p:nvPr>
        </p:nvSpPr>
        <p:spPr>
          <a:xfrm>
            <a:off x="1371600" y="1812758"/>
            <a:ext cx="9601200" cy="4199021"/>
          </a:xfrm>
        </p:spPr>
        <p:txBody>
          <a:bodyPr/>
          <a:lstStyle/>
          <a:p>
            <a:pPr>
              <a:lnSpc>
                <a:spcPct val="150000"/>
              </a:lnSpc>
            </a:pPr>
            <a:r>
              <a:rPr lang="en-GB" sz="2400" dirty="0"/>
              <a:t>Bayesian Networks</a:t>
            </a:r>
          </a:p>
          <a:p>
            <a:pPr>
              <a:lnSpc>
                <a:spcPct val="150000"/>
              </a:lnSpc>
            </a:pPr>
            <a:r>
              <a:rPr lang="pt-PT" sz="2400" dirty="0" err="1"/>
              <a:t>Bayesian</a:t>
            </a:r>
            <a:r>
              <a:rPr lang="pt-PT" sz="2400" dirty="0"/>
              <a:t> Networks for </a:t>
            </a:r>
            <a:r>
              <a:rPr lang="pt-PT" sz="2400" dirty="0" err="1"/>
              <a:t>decision</a:t>
            </a:r>
            <a:r>
              <a:rPr lang="pt-PT" sz="2400" dirty="0"/>
              <a:t> </a:t>
            </a:r>
            <a:r>
              <a:rPr lang="pt-PT" sz="2400" dirty="0" err="1"/>
              <a:t>making</a:t>
            </a:r>
            <a:endParaRPr lang="pt-PT" sz="2400" dirty="0"/>
          </a:p>
          <a:p>
            <a:pPr>
              <a:lnSpc>
                <a:spcPct val="150000"/>
              </a:lnSpc>
            </a:pPr>
            <a:r>
              <a:rPr lang="pt-PT" sz="2400" dirty="0"/>
              <a:t>Quantum </a:t>
            </a:r>
            <a:r>
              <a:rPr lang="en-GB" sz="2400" dirty="0"/>
              <a:t>Inference</a:t>
            </a:r>
            <a:r>
              <a:rPr lang="pt-PT" sz="2400" dirty="0"/>
              <a:t> </a:t>
            </a:r>
            <a:r>
              <a:rPr lang="pt-PT" sz="2400" dirty="0" err="1"/>
              <a:t>on</a:t>
            </a:r>
            <a:r>
              <a:rPr lang="pt-PT" sz="2400" dirty="0"/>
              <a:t> </a:t>
            </a:r>
            <a:r>
              <a:rPr lang="pt-PT" sz="2400" dirty="0" err="1"/>
              <a:t>Bayesian</a:t>
            </a:r>
            <a:r>
              <a:rPr lang="pt-PT" sz="2400" dirty="0"/>
              <a:t> Networks</a:t>
            </a:r>
          </a:p>
          <a:p>
            <a:pPr>
              <a:lnSpc>
                <a:spcPct val="150000"/>
              </a:lnSpc>
            </a:pPr>
            <a:r>
              <a:rPr lang="pt-PT" sz="2400" dirty="0"/>
              <a:t>Quantum </a:t>
            </a:r>
            <a:r>
              <a:rPr lang="pt-PT" sz="2400" dirty="0" err="1"/>
              <a:t>Decision</a:t>
            </a:r>
            <a:r>
              <a:rPr lang="pt-PT" sz="2400" dirty="0"/>
              <a:t> </a:t>
            </a:r>
            <a:r>
              <a:rPr lang="pt-PT" sz="2400" dirty="0" err="1"/>
              <a:t>Making</a:t>
            </a:r>
            <a:endParaRPr lang="pt-PT" sz="2400" dirty="0"/>
          </a:p>
          <a:p>
            <a:pPr>
              <a:lnSpc>
                <a:spcPct val="150000"/>
              </a:lnSpc>
            </a:pPr>
            <a:r>
              <a:rPr lang="pt-PT" sz="2400" dirty="0" err="1"/>
              <a:t>Proof-of-concept</a:t>
            </a:r>
            <a:r>
              <a:rPr lang="pt-PT" sz="2400" dirty="0"/>
              <a:t> (IBM </a:t>
            </a:r>
            <a:r>
              <a:rPr lang="pt-PT" sz="2400" dirty="0" err="1"/>
              <a:t>Qiskit</a:t>
            </a:r>
            <a:r>
              <a:rPr lang="pt-PT" sz="2400" dirty="0"/>
              <a:t>)</a:t>
            </a:r>
            <a:endParaRPr lang="en-GB" sz="2400" dirty="0"/>
          </a:p>
          <a:p>
            <a:endParaRPr lang="en-GB" dirty="0"/>
          </a:p>
          <a:p>
            <a:endParaRPr lang="en-GB" dirty="0"/>
          </a:p>
        </p:txBody>
      </p:sp>
    </p:spTree>
    <p:extLst>
      <p:ext uri="{BB962C8B-B14F-4D97-AF65-F5344CB8AC3E}">
        <p14:creationId xmlns:p14="http://schemas.microsoft.com/office/powerpoint/2010/main" val="3013554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D7D7F0C-622D-4D84-A68D-C1AF54B63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5B4FA812-54A4-4D26-8A6C-183A5B31F2C8}"/>
              </a:ext>
            </a:extLst>
          </p:cNvPr>
          <p:cNvSpPr>
            <a:spLocks noGrp="1"/>
          </p:cNvSpPr>
          <p:nvPr>
            <p:ph type="title"/>
          </p:nvPr>
        </p:nvSpPr>
        <p:spPr>
          <a:xfrm>
            <a:off x="474846" y="639705"/>
            <a:ext cx="4828674" cy="1504780"/>
          </a:xfrm>
        </p:spPr>
        <p:txBody>
          <a:bodyPr>
            <a:normAutofit/>
          </a:bodyPr>
          <a:lstStyle/>
          <a:p>
            <a:pPr algn="ctr"/>
            <a:r>
              <a:rPr lang="pt-PT" dirty="0" err="1"/>
              <a:t>Proof-of-concept</a:t>
            </a:r>
            <a:br>
              <a:rPr lang="pt-PT" dirty="0"/>
            </a:br>
            <a:r>
              <a:rPr lang="pt-PT" dirty="0"/>
              <a:t>(IBM </a:t>
            </a:r>
            <a:r>
              <a:rPr lang="pt-PT" dirty="0" err="1"/>
              <a:t>Qiskit</a:t>
            </a:r>
            <a:r>
              <a:rPr lang="pt-PT" dirty="0"/>
              <a:t>)</a:t>
            </a:r>
            <a:endParaRPr lang="en-GB" dirty="0"/>
          </a:p>
        </p:txBody>
      </p:sp>
      <p:sp>
        <p:nvSpPr>
          <p:cNvPr id="3" name="Marcador de Posição de Conteúdo 2">
            <a:extLst>
              <a:ext uri="{FF2B5EF4-FFF2-40B4-BE49-F238E27FC236}">
                <a16:creationId xmlns:a16="http://schemas.microsoft.com/office/drawing/2014/main" id="{EFCBC85E-CA88-4B85-B252-37F6D87BC87A}"/>
              </a:ext>
            </a:extLst>
          </p:cNvPr>
          <p:cNvSpPr>
            <a:spLocks noGrp="1"/>
          </p:cNvSpPr>
          <p:nvPr>
            <p:ph idx="1"/>
          </p:nvPr>
        </p:nvSpPr>
        <p:spPr>
          <a:xfrm>
            <a:off x="737937" y="2400774"/>
            <a:ext cx="4315326" cy="4048152"/>
          </a:xfrm>
        </p:spPr>
        <p:txBody>
          <a:bodyPr>
            <a:normAutofit/>
          </a:bodyPr>
          <a:lstStyle/>
          <a:p>
            <a:r>
              <a:rPr lang="en-GB" sz="1800" dirty="0"/>
              <a:t>This idea was implemented on IBM´s quantum simulator.</a:t>
            </a:r>
          </a:p>
          <a:p>
            <a:endParaRPr lang="en-GB" sz="1800" dirty="0"/>
          </a:p>
          <a:p>
            <a:r>
              <a:rPr lang="en-GB" sz="1800" dirty="0"/>
              <a:t>A very simples Bayesian Networks was encoded.</a:t>
            </a:r>
          </a:p>
          <a:p>
            <a:pPr marL="0" indent="0">
              <a:buNone/>
            </a:pPr>
            <a:endParaRPr lang="en-GB" sz="1800" dirty="0"/>
          </a:p>
          <a:p>
            <a:r>
              <a:rPr lang="en-GB" sz="1800" dirty="0"/>
              <a:t>Grover's algorithm was implemented and the utility function applied.</a:t>
            </a:r>
            <a:endParaRPr lang="en-GB" sz="1500" dirty="0"/>
          </a:p>
          <a:p>
            <a:pPr marL="0" indent="0">
              <a:buNone/>
            </a:pPr>
            <a:endParaRPr lang="en-GB" sz="1500" dirty="0"/>
          </a:p>
          <a:p>
            <a:endParaRPr lang="en-GB" sz="1500" dirty="0"/>
          </a:p>
          <a:p>
            <a:endParaRPr lang="en-GB" sz="1500" dirty="0"/>
          </a:p>
          <a:p>
            <a:endParaRPr lang="en-GB" sz="1500" dirty="0"/>
          </a:p>
        </p:txBody>
      </p:sp>
      <p:sp>
        <p:nvSpPr>
          <p:cNvPr id="22" name="Rectangle 21">
            <a:extLst>
              <a:ext uri="{FF2B5EF4-FFF2-40B4-BE49-F238E27FC236}">
                <a16:creationId xmlns:a16="http://schemas.microsoft.com/office/drawing/2014/main" id="{02A2E7B6-CE50-4B96-A981-2A0250732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Imagem 7">
            <a:extLst>
              <a:ext uri="{FF2B5EF4-FFF2-40B4-BE49-F238E27FC236}">
                <a16:creationId xmlns:a16="http://schemas.microsoft.com/office/drawing/2014/main" id="{CB890376-B3A1-454F-8C61-8C25FC554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82" y="371761"/>
            <a:ext cx="4505423" cy="3232642"/>
          </a:xfrm>
          <a:prstGeom prst="rect">
            <a:avLst/>
          </a:prstGeom>
        </p:spPr>
      </p:pic>
      <p:pic>
        <p:nvPicPr>
          <p:cNvPr id="6" name="Imagem 5">
            <a:extLst>
              <a:ext uri="{FF2B5EF4-FFF2-40B4-BE49-F238E27FC236}">
                <a16:creationId xmlns:a16="http://schemas.microsoft.com/office/drawing/2014/main" id="{9C0199F3-C5FD-4D4E-BDAD-96B26A7E8EE2}"/>
              </a:ext>
            </a:extLst>
          </p:cNvPr>
          <p:cNvPicPr>
            <a:picLocks noChangeAspect="1"/>
          </p:cNvPicPr>
          <p:nvPr/>
        </p:nvPicPr>
        <p:blipFill>
          <a:blip r:embed="rId4"/>
          <a:stretch>
            <a:fillRect/>
          </a:stretch>
        </p:blipFill>
        <p:spPr>
          <a:xfrm>
            <a:off x="5869806" y="3893002"/>
            <a:ext cx="6049525" cy="2555924"/>
          </a:xfrm>
          <a:prstGeom prst="rect">
            <a:avLst/>
          </a:prstGeom>
        </p:spPr>
      </p:pic>
    </p:spTree>
    <p:extLst>
      <p:ext uri="{BB962C8B-B14F-4D97-AF65-F5344CB8AC3E}">
        <p14:creationId xmlns:p14="http://schemas.microsoft.com/office/powerpoint/2010/main" val="289478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1F7F14B-ED51-4057-8897-4FC72CA2B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D0225A7F-C7D0-4478-9524-C4B5F548A3CE}"/>
              </a:ext>
            </a:extLst>
          </p:cNvPr>
          <p:cNvSpPr>
            <a:spLocks noGrp="1"/>
          </p:cNvSpPr>
          <p:nvPr>
            <p:ph type="title"/>
          </p:nvPr>
        </p:nvSpPr>
        <p:spPr>
          <a:xfrm>
            <a:off x="640081" y="631373"/>
            <a:ext cx="4509435" cy="2035628"/>
          </a:xfrm>
        </p:spPr>
        <p:txBody>
          <a:bodyPr>
            <a:normAutofit/>
          </a:bodyPr>
          <a:lstStyle/>
          <a:p>
            <a:pPr algn="ctr"/>
            <a:r>
              <a:rPr lang="pt-PT" dirty="0" err="1">
                <a:solidFill>
                  <a:srgbClr val="191B0E"/>
                </a:solidFill>
              </a:rPr>
              <a:t>Proof-of-concept</a:t>
            </a:r>
            <a:r>
              <a:rPr lang="pt-PT" dirty="0">
                <a:solidFill>
                  <a:srgbClr val="191B0E"/>
                </a:solidFill>
              </a:rPr>
              <a:t> (IBM </a:t>
            </a:r>
            <a:r>
              <a:rPr lang="pt-PT" dirty="0" err="1">
                <a:solidFill>
                  <a:srgbClr val="191B0E"/>
                </a:solidFill>
              </a:rPr>
              <a:t>Qiskit</a:t>
            </a:r>
            <a:r>
              <a:rPr lang="pt-PT" dirty="0">
                <a:solidFill>
                  <a:srgbClr val="191B0E"/>
                </a:solidFill>
              </a:rPr>
              <a:t>)</a:t>
            </a:r>
            <a:endParaRPr lang="en-GB" dirty="0">
              <a:solidFill>
                <a:srgbClr val="191B0E"/>
              </a:solidFill>
            </a:endParaRPr>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668E226D-0D1D-44AA-B85E-A6F8DB1E37BA}"/>
                  </a:ext>
                </a:extLst>
              </p:cNvPr>
              <p:cNvSpPr>
                <a:spLocks noGrp="1"/>
              </p:cNvSpPr>
              <p:nvPr>
                <p:ph idx="1"/>
              </p:nvPr>
            </p:nvSpPr>
            <p:spPr>
              <a:xfrm>
                <a:off x="397043" y="2144485"/>
                <a:ext cx="4640178" cy="4713139"/>
              </a:xfrm>
            </p:spPr>
            <p:txBody>
              <a:bodyPr>
                <a:normAutofit/>
              </a:bodyPr>
              <a:lstStyle/>
              <a:p>
                <a:pPr marL="0" indent="0">
                  <a:buNone/>
                </a:pPr>
                <a:endParaRPr lang="en-GB" sz="1800" dirty="0">
                  <a:solidFill>
                    <a:srgbClr val="191B0E"/>
                  </a:solidFill>
                </a:endParaRPr>
              </a:p>
              <a:p>
                <a:r>
                  <a:rPr lang="en-GB" sz="1900" dirty="0">
                    <a:solidFill>
                      <a:srgbClr val="191B0E"/>
                    </a:solidFill>
                  </a:rPr>
                  <a:t>For the utility function selected, the probabilities for the actions should be</a:t>
                </a:r>
                <a:r>
                  <a:rPr lang="pt-PT" sz="1900" i="1" dirty="0">
                    <a:solidFill>
                      <a:srgbClr val="191B0E"/>
                    </a:solidFill>
                    <a:latin typeface="Cambria Math" panose="02040503050406030204" pitchFamily="18" charset="0"/>
                  </a:rPr>
                  <a:t> </a:t>
                </a:r>
                <a14:m>
                  <m:oMath xmlns:m="http://schemas.openxmlformats.org/officeDocument/2006/math">
                    <m:r>
                      <a:rPr lang="pt-PT" sz="1900" i="1">
                        <a:solidFill>
                          <a:srgbClr val="191B0E"/>
                        </a:solidFill>
                        <a:latin typeface="Cambria Math" panose="02040503050406030204" pitchFamily="18" charset="0"/>
                      </a:rPr>
                      <m:t>𝑃</m:t>
                    </m:r>
                    <m:d>
                      <m:dPr>
                        <m:ctrlPr>
                          <a:rPr lang="pt-PT" sz="1900" i="1">
                            <a:solidFill>
                              <a:srgbClr val="191B0E"/>
                            </a:solidFill>
                            <a:latin typeface="Cambria Math" panose="02040503050406030204" pitchFamily="18" charset="0"/>
                          </a:rPr>
                        </m:ctrlPr>
                      </m:dPr>
                      <m:e>
                        <m:sSub>
                          <m:sSubPr>
                            <m:ctrlPr>
                              <a:rPr lang="pt-PT" sz="1900" i="1">
                                <a:solidFill>
                                  <a:srgbClr val="191B0E"/>
                                </a:solidFill>
                                <a:latin typeface="Cambria Math" panose="02040503050406030204" pitchFamily="18" charset="0"/>
                              </a:rPr>
                            </m:ctrlPr>
                          </m:sSubPr>
                          <m:e>
                            <m:r>
                              <a:rPr lang="pt-PT" sz="1900" i="1">
                                <a:solidFill>
                                  <a:srgbClr val="191B0E"/>
                                </a:solidFill>
                                <a:latin typeface="Cambria Math" panose="02040503050406030204" pitchFamily="18" charset="0"/>
                              </a:rPr>
                              <m:t>𝑎</m:t>
                            </m:r>
                          </m:e>
                          <m:sub>
                            <m:r>
                              <a:rPr lang="pt-PT" sz="1900" i="1">
                                <a:solidFill>
                                  <a:srgbClr val="191B0E"/>
                                </a:solidFill>
                                <a:latin typeface="Cambria Math" panose="02040503050406030204" pitchFamily="18" charset="0"/>
                              </a:rPr>
                              <m:t>0</m:t>
                            </m:r>
                          </m:sub>
                        </m:sSub>
                      </m:e>
                    </m:d>
                    <m:r>
                      <a:rPr lang="pt-PT" sz="1900" i="1">
                        <a:solidFill>
                          <a:srgbClr val="191B0E"/>
                        </a:solidFill>
                        <a:latin typeface="Cambria Math" panose="02040503050406030204" pitchFamily="18" charset="0"/>
                      </a:rPr>
                      <m:t>=0,58</m:t>
                    </m:r>
                  </m:oMath>
                </a14:m>
                <a:r>
                  <a:rPr lang="en-GB" sz="1900" dirty="0">
                    <a:solidFill>
                      <a:srgbClr val="191B0E"/>
                    </a:solidFill>
                  </a:rPr>
                  <a:t> and </a:t>
                </a:r>
                <a14:m>
                  <m:oMath xmlns:m="http://schemas.openxmlformats.org/officeDocument/2006/math">
                    <m:r>
                      <a:rPr lang="pt-PT" sz="1900" i="1">
                        <a:solidFill>
                          <a:srgbClr val="191B0E"/>
                        </a:solidFill>
                        <a:latin typeface="Cambria Math" panose="02040503050406030204" pitchFamily="18" charset="0"/>
                      </a:rPr>
                      <m:t>𝑃</m:t>
                    </m:r>
                    <m:d>
                      <m:dPr>
                        <m:ctrlPr>
                          <a:rPr lang="pt-PT" sz="1900" i="1">
                            <a:solidFill>
                              <a:srgbClr val="191B0E"/>
                            </a:solidFill>
                            <a:latin typeface="Cambria Math" panose="02040503050406030204" pitchFamily="18" charset="0"/>
                          </a:rPr>
                        </m:ctrlPr>
                      </m:dPr>
                      <m:e>
                        <m:sSub>
                          <m:sSubPr>
                            <m:ctrlPr>
                              <a:rPr lang="pt-PT" sz="1900" i="1">
                                <a:solidFill>
                                  <a:srgbClr val="191B0E"/>
                                </a:solidFill>
                                <a:latin typeface="Cambria Math" panose="02040503050406030204" pitchFamily="18" charset="0"/>
                              </a:rPr>
                            </m:ctrlPr>
                          </m:sSubPr>
                          <m:e>
                            <m:r>
                              <a:rPr lang="pt-PT" sz="1900" i="1">
                                <a:solidFill>
                                  <a:srgbClr val="191B0E"/>
                                </a:solidFill>
                                <a:latin typeface="Cambria Math" panose="02040503050406030204" pitchFamily="18" charset="0"/>
                              </a:rPr>
                              <m:t>𝑎</m:t>
                            </m:r>
                          </m:e>
                          <m:sub>
                            <m:r>
                              <a:rPr lang="pt-PT" sz="1900" i="1">
                                <a:solidFill>
                                  <a:srgbClr val="191B0E"/>
                                </a:solidFill>
                                <a:latin typeface="Cambria Math" panose="02040503050406030204" pitchFamily="18" charset="0"/>
                              </a:rPr>
                              <m:t>1</m:t>
                            </m:r>
                          </m:sub>
                        </m:sSub>
                      </m:e>
                    </m:d>
                    <m:r>
                      <a:rPr lang="pt-PT" sz="1900" i="1">
                        <a:solidFill>
                          <a:srgbClr val="191B0E"/>
                        </a:solidFill>
                        <a:latin typeface="Cambria Math" panose="02040503050406030204" pitchFamily="18" charset="0"/>
                      </a:rPr>
                      <m:t>=0,42</m:t>
                    </m:r>
                  </m:oMath>
                </a14:m>
                <a:r>
                  <a:rPr lang="en-GB" sz="1900" dirty="0">
                    <a:solidFill>
                      <a:srgbClr val="191B0E"/>
                    </a:solidFill>
                  </a:rPr>
                  <a:t>.</a:t>
                </a:r>
              </a:p>
              <a:p>
                <a:pPr marL="0" indent="0">
                  <a:buNone/>
                </a:pPr>
                <a:endParaRPr lang="en-GB" sz="1900" dirty="0">
                  <a:solidFill>
                    <a:srgbClr val="191B0E"/>
                  </a:solidFill>
                </a:endParaRPr>
              </a:p>
              <a:p>
                <a:r>
                  <a:rPr lang="en-GB" sz="1900" dirty="0">
                    <a:solidFill>
                      <a:srgbClr val="191B0E"/>
                    </a:solidFill>
                  </a:rPr>
                  <a:t>The expected result is between the error gap.</a:t>
                </a:r>
              </a:p>
              <a:p>
                <a:endParaRPr lang="en-GB" sz="1900" dirty="0">
                  <a:solidFill>
                    <a:srgbClr val="191B0E"/>
                  </a:solidFill>
                </a:endParaRPr>
              </a:p>
              <a:p>
                <a:r>
                  <a:rPr lang="en-GB" sz="1900" dirty="0">
                    <a:solidFill>
                      <a:srgbClr val="191B0E"/>
                    </a:solidFill>
                  </a:rPr>
                  <a:t>There is no difficulty in choosing the best action to take.</a:t>
                </a:r>
              </a:p>
              <a:p>
                <a:endParaRPr lang="en-GB" sz="1800" dirty="0">
                  <a:solidFill>
                    <a:srgbClr val="191B0E"/>
                  </a:solidFill>
                </a:endParaRPr>
              </a:p>
              <a:p>
                <a:endParaRPr lang="en-GB" sz="1800" dirty="0">
                  <a:solidFill>
                    <a:srgbClr val="191B0E"/>
                  </a:solidFill>
                </a:endParaRPr>
              </a:p>
            </p:txBody>
          </p:sp>
        </mc:Choice>
        <mc:Fallback xmlns="">
          <p:sp>
            <p:nvSpPr>
              <p:cNvPr id="3" name="Marcador de Posição de Conteúdo 2">
                <a:extLst>
                  <a:ext uri="{FF2B5EF4-FFF2-40B4-BE49-F238E27FC236}">
                    <a16:creationId xmlns:a16="http://schemas.microsoft.com/office/drawing/2014/main" id="{668E226D-0D1D-44AA-B85E-A6F8DB1E37BA}"/>
                  </a:ext>
                </a:extLst>
              </p:cNvPr>
              <p:cNvSpPr>
                <a:spLocks noGrp="1" noRot="1" noChangeAspect="1" noMove="1" noResize="1" noEditPoints="1" noAdjustHandles="1" noChangeArrowheads="1" noChangeShapeType="1" noTextEdit="1"/>
              </p:cNvSpPr>
              <p:nvPr>
                <p:ph idx="1"/>
              </p:nvPr>
            </p:nvSpPr>
            <p:spPr>
              <a:xfrm>
                <a:off x="397043" y="2144485"/>
                <a:ext cx="4640178" cy="4713139"/>
              </a:xfrm>
              <a:blipFill>
                <a:blip r:embed="rId3"/>
                <a:stretch>
                  <a:fillRect l="-1051"/>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09CB4F78-37FA-4A6C-B624-E7F7D6916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m 4" descr="Uma imagem com captura de ecrã&#10;&#10;Descrição gerada automaticamente">
            <a:extLst>
              <a:ext uri="{FF2B5EF4-FFF2-40B4-BE49-F238E27FC236}">
                <a16:creationId xmlns:a16="http://schemas.microsoft.com/office/drawing/2014/main" id="{47252F06-2935-4DBA-A0F8-B817D45E4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73186"/>
            <a:ext cx="5627274" cy="5111627"/>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91568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A92BD6-8541-4E43-8760-B1942BFC0534}"/>
              </a:ext>
            </a:extLst>
          </p:cNvPr>
          <p:cNvSpPr>
            <a:spLocks noGrp="1"/>
          </p:cNvSpPr>
          <p:nvPr>
            <p:ph type="title"/>
          </p:nvPr>
        </p:nvSpPr>
        <p:spPr>
          <a:xfrm>
            <a:off x="1295400" y="701843"/>
            <a:ext cx="9601200" cy="1485900"/>
          </a:xfrm>
        </p:spPr>
        <p:txBody>
          <a:bodyPr/>
          <a:lstStyle/>
          <a:p>
            <a:pPr algn="ctr"/>
            <a:r>
              <a:rPr lang="en-GB" dirty="0"/>
              <a:t>Conclusion and Future Work</a:t>
            </a:r>
          </a:p>
        </p:txBody>
      </p:sp>
      <p:sp>
        <p:nvSpPr>
          <p:cNvPr id="3" name="Marcador de Posição de Conteúdo 2">
            <a:extLst>
              <a:ext uri="{FF2B5EF4-FFF2-40B4-BE49-F238E27FC236}">
                <a16:creationId xmlns:a16="http://schemas.microsoft.com/office/drawing/2014/main" id="{10C0051B-A35F-4198-AB96-EF360927566B}"/>
              </a:ext>
            </a:extLst>
          </p:cNvPr>
          <p:cNvSpPr>
            <a:spLocks noGrp="1"/>
          </p:cNvSpPr>
          <p:nvPr>
            <p:ph idx="1"/>
          </p:nvPr>
        </p:nvSpPr>
        <p:spPr>
          <a:xfrm>
            <a:off x="1295400" y="1786689"/>
            <a:ext cx="9601200" cy="4662237"/>
          </a:xfrm>
        </p:spPr>
        <p:txBody>
          <a:bodyPr>
            <a:normAutofit/>
          </a:bodyPr>
          <a:lstStyle/>
          <a:p>
            <a:pPr marL="0" indent="0">
              <a:buNone/>
            </a:pPr>
            <a:endParaRPr lang="en-GB" dirty="0"/>
          </a:p>
          <a:p>
            <a:r>
              <a:rPr lang="en-GB" sz="2400" dirty="0"/>
              <a:t>This process is efficient and can be easily implemented.</a:t>
            </a:r>
          </a:p>
          <a:p>
            <a:pPr marL="0" indent="0">
              <a:buNone/>
            </a:pPr>
            <a:endParaRPr lang="en-GB" sz="2400" dirty="0"/>
          </a:p>
          <a:p>
            <a:r>
              <a:rPr lang="en-GB" sz="2400" dirty="0"/>
              <a:t>Add Online and/or Active learning processes.</a:t>
            </a:r>
          </a:p>
          <a:p>
            <a:endParaRPr lang="en-GB" sz="2400" dirty="0"/>
          </a:p>
          <a:p>
            <a:endParaRPr lang="en-GB" sz="2400" dirty="0"/>
          </a:p>
          <a:p>
            <a:endParaRPr lang="en-GB" sz="2400" dirty="0"/>
          </a:p>
          <a:p>
            <a:endParaRPr lang="en-GB" sz="2400" dirty="0"/>
          </a:p>
          <a:p>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50593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3FC1CC6-6EFF-497D-B71B-46862F18F7A3}"/>
              </a:ext>
            </a:extLst>
          </p:cNvPr>
          <p:cNvSpPr>
            <a:spLocks noGrp="1"/>
          </p:cNvSpPr>
          <p:nvPr>
            <p:ph type="title"/>
          </p:nvPr>
        </p:nvSpPr>
        <p:spPr>
          <a:xfrm>
            <a:off x="784742" y="509686"/>
            <a:ext cx="5958837" cy="1485900"/>
          </a:xfrm>
        </p:spPr>
        <p:txBody>
          <a:bodyPr>
            <a:normAutofit/>
          </a:bodyPr>
          <a:lstStyle/>
          <a:p>
            <a:pPr algn="ctr"/>
            <a:r>
              <a:rPr lang="pt-PT" dirty="0" err="1"/>
              <a:t>Bayesian</a:t>
            </a:r>
            <a:r>
              <a:rPr lang="pt-PT" dirty="0"/>
              <a:t> </a:t>
            </a:r>
            <a:r>
              <a:rPr lang="en-GB" dirty="0"/>
              <a:t>Network</a:t>
            </a:r>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54D6B5EE-5840-4D43-A9D5-C6735445FABB}"/>
                  </a:ext>
                </a:extLst>
              </p:cNvPr>
              <p:cNvSpPr>
                <a:spLocks noGrp="1"/>
              </p:cNvSpPr>
              <p:nvPr>
                <p:ph idx="1"/>
              </p:nvPr>
            </p:nvSpPr>
            <p:spPr>
              <a:xfrm>
                <a:off x="350402" y="1555429"/>
                <a:ext cx="6827518" cy="4792883"/>
              </a:xfrm>
            </p:spPr>
            <p:txBody>
              <a:bodyPr>
                <a:normAutofit/>
              </a:bodyPr>
              <a:lstStyle/>
              <a:p>
                <a:r>
                  <a:rPr lang="en-GB" sz="1800" dirty="0"/>
                  <a:t>Allows a compact representation for the joint probability distribution.</a:t>
                </a:r>
              </a:p>
              <a:p>
                <a:r>
                  <a:rPr lang="en-GB" sz="1800" dirty="0"/>
                  <a:t>The </a:t>
                </a:r>
                <a:r>
                  <a:rPr lang="en-GB" sz="1800" dirty="0" err="1"/>
                  <a:t>dag</a:t>
                </a:r>
                <a:r>
                  <a:rPr lang="en-GB" sz="1800" dirty="0"/>
                  <a:t> (directed acyclic graph) maps causal relations between the variables.</a:t>
                </a:r>
              </a:p>
              <a:p>
                <a:r>
                  <a:rPr lang="en-GB" sz="1800" dirty="0"/>
                  <a:t>The joint probability distribution is retrieved from:</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𝑛</m:t>
                          </m:r>
                        </m:sup>
                        <m:e>
                          <m:r>
                            <a:rPr lang="en-GB" b="0" i="1" smtClean="0">
                              <a:latin typeface="Cambria Math" panose="02040503050406030204" pitchFamily="18" charset="0"/>
                            </a:rPr>
                            <m:t>𝑃</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𝑃𝑎𝑟𝑒𝑛𝑡𝑠</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d>
                          <m:r>
                            <a:rPr lang="en-GB" b="0" i="1" smtClean="0">
                              <a:latin typeface="Cambria Math" panose="02040503050406030204" pitchFamily="18" charset="0"/>
                            </a:rPr>
                            <m:t>)</m:t>
                          </m:r>
                        </m:e>
                      </m:nary>
                    </m:oMath>
                  </m:oMathPara>
                </a14:m>
                <a:endParaRPr lang="en-GB" dirty="0"/>
              </a:p>
              <a:p>
                <a:r>
                  <a:rPr lang="en-GB" sz="1800" dirty="0"/>
                  <a:t>The dimension is bounded by:</a:t>
                </a:r>
              </a:p>
              <a:p>
                <a:endParaRPr lang="en-GB" sz="1800"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𝑚</m:t>
                          </m:r>
                        </m:sup>
                      </m:sSup>
                    </m:oMath>
                  </m:oMathPara>
                </a14:m>
                <a:endParaRPr lang="en-GB" dirty="0"/>
              </a:p>
              <a:p>
                <a:pPr marL="0" indent="0">
                  <a:buNone/>
                </a:pPr>
                <a:r>
                  <a:rPr lang="en-GB" sz="1400" dirty="0"/>
                  <a:t>         n = no. of nodes</a:t>
                </a:r>
              </a:p>
              <a:p>
                <a:pPr marL="0" indent="0">
                  <a:buNone/>
                </a:pPr>
                <a:r>
                  <a:rPr lang="en-GB" sz="1400" dirty="0"/>
                  <a:t>         m = max (no. of parent nodes)</a:t>
                </a:r>
              </a:p>
              <a:p>
                <a:endParaRPr lang="pt-PT" sz="1400" dirty="0"/>
              </a:p>
              <a:p>
                <a:endParaRPr lang="pt-PT" sz="1400" dirty="0"/>
              </a:p>
              <a:p>
                <a:endParaRPr lang="en-GB" sz="1400" dirty="0"/>
              </a:p>
            </p:txBody>
          </p:sp>
        </mc:Choice>
        <mc:Fallback xmlns="">
          <p:sp>
            <p:nvSpPr>
              <p:cNvPr id="3" name="Marcador de Posição de Conteúdo 2">
                <a:extLst>
                  <a:ext uri="{FF2B5EF4-FFF2-40B4-BE49-F238E27FC236}">
                    <a16:creationId xmlns:a16="http://schemas.microsoft.com/office/drawing/2014/main" id="{54D6B5EE-5840-4D43-A9D5-C6735445FABB}"/>
                  </a:ext>
                </a:extLst>
              </p:cNvPr>
              <p:cNvSpPr>
                <a:spLocks noGrp="1" noRot="1" noChangeAspect="1" noMove="1" noResize="1" noEditPoints="1" noAdjustHandles="1" noChangeArrowheads="1" noChangeShapeType="1" noTextEdit="1"/>
              </p:cNvSpPr>
              <p:nvPr>
                <p:ph idx="1"/>
              </p:nvPr>
            </p:nvSpPr>
            <p:spPr>
              <a:xfrm>
                <a:off x="350402" y="1555429"/>
                <a:ext cx="6827518" cy="4792883"/>
              </a:xfrm>
              <a:blipFill>
                <a:blip r:embed="rId3"/>
                <a:stretch>
                  <a:fillRect l="-558" t="-528"/>
                </a:stretch>
              </a:blipFill>
            </p:spPr>
            <p:txBody>
              <a:bodyPr/>
              <a:lstStyle/>
              <a:p>
                <a:r>
                  <a:rPr lang="en-GB">
                    <a:noFill/>
                  </a:rPr>
                  <a:t> </a:t>
                </a:r>
              </a:p>
            </p:txBody>
          </p:sp>
        </mc:Fallback>
      </mc:AlternateContent>
      <p:sp>
        <p:nvSpPr>
          <p:cNvPr id="36" name="Rectangle 35">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Imagem 20">
            <a:extLst>
              <a:ext uri="{FF2B5EF4-FFF2-40B4-BE49-F238E27FC236}">
                <a16:creationId xmlns:a16="http://schemas.microsoft.com/office/drawing/2014/main" id="{BF05B9DC-FC14-420F-8C8E-E1AEDAC2C01A}"/>
              </a:ext>
            </a:extLst>
          </p:cNvPr>
          <p:cNvPicPr>
            <a:picLocks noChangeAspect="1"/>
          </p:cNvPicPr>
          <p:nvPr/>
        </p:nvPicPr>
        <p:blipFill>
          <a:blip r:embed="rId4"/>
          <a:stretch>
            <a:fillRect/>
          </a:stretch>
        </p:blipFill>
        <p:spPr>
          <a:xfrm>
            <a:off x="7616100" y="398267"/>
            <a:ext cx="4579739" cy="3160019"/>
          </a:xfrm>
          <a:prstGeom prst="rect">
            <a:avLst/>
          </a:prstGeom>
        </p:spPr>
      </p:pic>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DE2A5C8B-DCF6-4D0D-8BFE-28CCA4DB40EA}"/>
                  </a:ext>
                </a:extLst>
              </p:cNvPr>
              <p:cNvSpPr txBox="1"/>
              <p:nvPr/>
            </p:nvSpPr>
            <p:spPr>
              <a:xfrm>
                <a:off x="3909074" y="6173288"/>
                <a:ext cx="3780993" cy="5486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pt-PT" sz="1400" b="0" i="1" smtClean="0">
                          <a:latin typeface="Cambria Math" panose="02040503050406030204" pitchFamily="18" charset="0"/>
                        </a:rPr>
                        <m:t>𝑃</m:t>
                      </m:r>
                      <m:d>
                        <m:dPr>
                          <m:ctrlPr>
                            <a:rPr lang="pt-PT" sz="1400" b="0" i="1" smtClean="0">
                              <a:latin typeface="Cambria Math" panose="02040503050406030204" pitchFamily="18" charset="0"/>
                            </a:rPr>
                          </m:ctrlPr>
                        </m:dPr>
                        <m:e>
                          <m:r>
                            <a:rPr lang="pt-PT" sz="1400" b="0" i="1" smtClean="0">
                              <a:latin typeface="Cambria Math" panose="02040503050406030204" pitchFamily="18" charset="0"/>
                            </a:rPr>
                            <m:t>𝐴</m:t>
                          </m:r>
                        </m:e>
                        <m:e>
                          <m:r>
                            <a:rPr lang="pt-PT" sz="1400" b="0" i="1" smtClean="0">
                              <a:latin typeface="Cambria Math" panose="02040503050406030204" pitchFamily="18" charset="0"/>
                            </a:rPr>
                            <m:t>𝐵</m:t>
                          </m:r>
                        </m:e>
                      </m:d>
                      <m:r>
                        <a:rPr lang="pt-PT" sz="1400" b="0" i="1" smtClean="0">
                          <a:latin typeface="Cambria Math" panose="02040503050406030204" pitchFamily="18" charset="0"/>
                        </a:rPr>
                        <m:t>=</m:t>
                      </m:r>
                      <m:f>
                        <m:fPr>
                          <m:ctrlPr>
                            <a:rPr lang="pt-PT" sz="1400" b="0" i="1" smtClean="0">
                              <a:latin typeface="Cambria Math" panose="02040503050406030204" pitchFamily="18" charset="0"/>
                            </a:rPr>
                          </m:ctrlPr>
                        </m:fPr>
                        <m:num>
                          <m:r>
                            <a:rPr lang="pt-PT" sz="1400" i="1">
                              <a:latin typeface="Cambria Math" panose="02040503050406030204" pitchFamily="18" charset="0"/>
                            </a:rPr>
                            <m:t>𝑃</m:t>
                          </m:r>
                          <m:r>
                            <a:rPr lang="pt-PT" sz="1400" i="1">
                              <a:latin typeface="Cambria Math" panose="02040503050406030204" pitchFamily="18" charset="0"/>
                            </a:rPr>
                            <m:t>(</m:t>
                          </m:r>
                          <m:r>
                            <a:rPr lang="pt-PT" sz="1400" i="1">
                              <a:latin typeface="Cambria Math" panose="02040503050406030204" pitchFamily="18" charset="0"/>
                            </a:rPr>
                            <m:t>𝐴</m:t>
                          </m:r>
                          <m:r>
                            <a:rPr lang="pt-PT" sz="1400" i="1">
                              <a:latin typeface="Cambria Math" panose="02040503050406030204" pitchFamily="18" charset="0"/>
                            </a:rPr>
                            <m:t>,</m:t>
                          </m:r>
                          <m:r>
                            <a:rPr lang="pt-PT" sz="1400" i="1">
                              <a:latin typeface="Cambria Math" panose="02040503050406030204" pitchFamily="18" charset="0"/>
                            </a:rPr>
                            <m:t>𝐵</m:t>
                          </m:r>
                          <m:r>
                            <a:rPr lang="pt-PT" sz="1400" i="1">
                              <a:latin typeface="Cambria Math" panose="02040503050406030204" pitchFamily="18" charset="0"/>
                            </a:rPr>
                            <m:t>)</m:t>
                          </m:r>
                        </m:num>
                        <m:den>
                          <m:r>
                            <a:rPr lang="pt-PT" sz="1400" b="0" i="1" smtClean="0">
                              <a:latin typeface="Cambria Math" panose="02040503050406030204" pitchFamily="18" charset="0"/>
                            </a:rPr>
                            <m:t>𝑃</m:t>
                          </m:r>
                          <m:d>
                            <m:dPr>
                              <m:ctrlPr>
                                <a:rPr lang="pt-PT" sz="1400" b="0" i="1" smtClean="0">
                                  <a:latin typeface="Cambria Math" panose="02040503050406030204" pitchFamily="18" charset="0"/>
                                </a:rPr>
                              </m:ctrlPr>
                            </m:dPr>
                            <m:e>
                              <m:r>
                                <a:rPr lang="pt-PT" sz="1400" b="0" i="1" smtClean="0">
                                  <a:latin typeface="Cambria Math" panose="02040503050406030204" pitchFamily="18" charset="0"/>
                                </a:rPr>
                                <m:t>𝐵</m:t>
                              </m:r>
                            </m:e>
                          </m:d>
                        </m:den>
                      </m:f>
                      <m:r>
                        <a:rPr lang="pt-PT" sz="1400" b="0" i="1" smtClean="0">
                          <a:latin typeface="Cambria Math" panose="02040503050406030204" pitchFamily="18" charset="0"/>
                        </a:rPr>
                        <m:t>=</m:t>
                      </m:r>
                      <m:f>
                        <m:fPr>
                          <m:ctrlPr>
                            <a:rPr lang="pt-PT" sz="1400" b="0" i="1" smtClean="0">
                              <a:latin typeface="Cambria Math" panose="02040503050406030204" pitchFamily="18" charset="0"/>
                            </a:rPr>
                          </m:ctrlPr>
                        </m:fPr>
                        <m:num>
                          <m:r>
                            <a:rPr lang="pt-PT" sz="1400" i="1">
                              <a:latin typeface="Cambria Math" panose="02040503050406030204" pitchFamily="18" charset="0"/>
                            </a:rPr>
                            <m:t>𝑃</m:t>
                          </m:r>
                          <m:d>
                            <m:dPr>
                              <m:ctrlPr>
                                <a:rPr lang="pt-PT" sz="1400" i="1">
                                  <a:latin typeface="Cambria Math" panose="02040503050406030204" pitchFamily="18" charset="0"/>
                                </a:rPr>
                              </m:ctrlPr>
                            </m:dPr>
                            <m:e>
                              <m:r>
                                <a:rPr lang="pt-PT" sz="1400" i="1">
                                  <a:latin typeface="Cambria Math" panose="02040503050406030204" pitchFamily="18" charset="0"/>
                                </a:rPr>
                                <m:t>𝐵</m:t>
                              </m:r>
                            </m:e>
                            <m:e>
                              <m:r>
                                <a:rPr lang="pt-PT" sz="1400" i="1">
                                  <a:latin typeface="Cambria Math" panose="02040503050406030204" pitchFamily="18" charset="0"/>
                                </a:rPr>
                                <m:t>𝐴</m:t>
                              </m:r>
                            </m:e>
                          </m:d>
                          <m:r>
                            <a:rPr lang="pt-PT" sz="1400" i="1">
                              <a:latin typeface="Cambria Math" panose="02040503050406030204" pitchFamily="18" charset="0"/>
                            </a:rPr>
                            <m:t>∗</m:t>
                          </m:r>
                          <m:r>
                            <a:rPr lang="pt-PT" sz="1400" i="1">
                              <a:latin typeface="Cambria Math" panose="02040503050406030204" pitchFamily="18" charset="0"/>
                            </a:rPr>
                            <m:t>𝑃</m:t>
                          </m:r>
                          <m:r>
                            <a:rPr lang="pt-PT" sz="1400" i="1">
                              <a:latin typeface="Cambria Math" panose="02040503050406030204" pitchFamily="18" charset="0"/>
                            </a:rPr>
                            <m:t>(</m:t>
                          </m:r>
                          <m:r>
                            <a:rPr lang="pt-PT" sz="1400" i="1">
                              <a:latin typeface="Cambria Math" panose="02040503050406030204" pitchFamily="18" charset="0"/>
                            </a:rPr>
                            <m:t>𝐴</m:t>
                          </m:r>
                          <m:r>
                            <a:rPr lang="pt-PT" sz="1400" i="1">
                              <a:latin typeface="Cambria Math" panose="02040503050406030204" pitchFamily="18" charset="0"/>
                            </a:rPr>
                            <m:t>)</m:t>
                          </m:r>
                        </m:num>
                        <m:den>
                          <m:r>
                            <a:rPr lang="pt-PT" sz="1400" b="0" i="1" smtClean="0">
                              <a:latin typeface="Cambria Math" panose="02040503050406030204" pitchFamily="18" charset="0"/>
                            </a:rPr>
                            <m:t>𝑃</m:t>
                          </m:r>
                          <m:r>
                            <a:rPr lang="pt-PT" sz="1400" b="0" i="1" smtClean="0">
                              <a:latin typeface="Cambria Math" panose="02040503050406030204" pitchFamily="18" charset="0"/>
                            </a:rPr>
                            <m:t>(</m:t>
                          </m:r>
                          <m:r>
                            <a:rPr lang="pt-PT" sz="1400" b="0" i="1" smtClean="0">
                              <a:latin typeface="Cambria Math" panose="02040503050406030204" pitchFamily="18" charset="0"/>
                            </a:rPr>
                            <m:t>𝐵</m:t>
                          </m:r>
                          <m:r>
                            <a:rPr lang="pt-PT" sz="1400" b="0" i="1" smtClean="0">
                              <a:latin typeface="Cambria Math" panose="02040503050406030204" pitchFamily="18" charset="0"/>
                            </a:rPr>
                            <m:t>)</m:t>
                          </m:r>
                        </m:den>
                      </m:f>
                    </m:oMath>
                  </m:oMathPara>
                </a14:m>
                <a:endParaRPr lang="en-GB" sz="1400" dirty="0"/>
              </a:p>
            </p:txBody>
          </p:sp>
        </mc:Choice>
        <mc:Fallback xmlns="">
          <p:sp>
            <p:nvSpPr>
              <p:cNvPr id="9" name="CaixaDeTexto 8">
                <a:extLst>
                  <a:ext uri="{FF2B5EF4-FFF2-40B4-BE49-F238E27FC236}">
                    <a16:creationId xmlns:a16="http://schemas.microsoft.com/office/drawing/2014/main" id="{DE2A5C8B-DCF6-4D0D-8BFE-28CCA4DB40EA}"/>
                  </a:ext>
                </a:extLst>
              </p:cNvPr>
              <p:cNvSpPr txBox="1">
                <a:spLocks noRot="1" noChangeAspect="1" noMove="1" noResize="1" noEditPoints="1" noAdjustHandles="1" noChangeArrowheads="1" noChangeShapeType="1" noTextEdit="1"/>
              </p:cNvSpPr>
              <p:nvPr/>
            </p:nvSpPr>
            <p:spPr>
              <a:xfrm>
                <a:off x="3909074" y="6173288"/>
                <a:ext cx="3780993" cy="548676"/>
              </a:xfrm>
              <a:prstGeom prst="rect">
                <a:avLst/>
              </a:prstGeom>
              <a:blipFill>
                <a:blip r:embed="rId5"/>
                <a:stretch>
                  <a:fillRect b="-4444"/>
                </a:stretch>
              </a:blipFill>
            </p:spPr>
            <p:txBody>
              <a:bodyPr/>
              <a:lstStyle/>
              <a:p>
                <a:r>
                  <a:rPr lang="en-GB">
                    <a:noFill/>
                  </a:rPr>
                  <a:t> </a:t>
                </a:r>
              </a:p>
            </p:txBody>
          </p:sp>
        </mc:Fallback>
      </mc:AlternateContent>
      <p:sp>
        <p:nvSpPr>
          <p:cNvPr id="11" name="CaixaDeTexto 10">
            <a:extLst>
              <a:ext uri="{FF2B5EF4-FFF2-40B4-BE49-F238E27FC236}">
                <a16:creationId xmlns:a16="http://schemas.microsoft.com/office/drawing/2014/main" id="{9B801A0B-84E6-41E9-82C1-7A6985BDD230}"/>
              </a:ext>
            </a:extLst>
          </p:cNvPr>
          <p:cNvSpPr txBox="1"/>
          <p:nvPr/>
        </p:nvSpPr>
        <p:spPr>
          <a:xfrm>
            <a:off x="4143488" y="5684299"/>
            <a:ext cx="3546579" cy="400110"/>
          </a:xfrm>
          <a:prstGeom prst="rect">
            <a:avLst/>
          </a:prstGeom>
          <a:noFill/>
        </p:spPr>
        <p:txBody>
          <a:bodyPr wrap="square" rtlCol="0">
            <a:spAutoFit/>
          </a:bodyPr>
          <a:lstStyle/>
          <a:p>
            <a:pPr algn="ctr"/>
            <a:r>
              <a:rPr lang="pt-PT" sz="2000" err="1"/>
              <a:t>Bayes</a:t>
            </a:r>
            <a:r>
              <a:rPr lang="pt-PT" sz="2000"/>
              <a:t> </a:t>
            </a:r>
            <a:r>
              <a:rPr lang="pt-PT" sz="2000" err="1"/>
              <a:t>theorem</a:t>
            </a:r>
            <a:endParaRPr lang="en-GB" sz="2000"/>
          </a:p>
        </p:txBody>
      </p:sp>
      <p:cxnSp>
        <p:nvCxnSpPr>
          <p:cNvPr id="19" name="Conexão reta 18">
            <a:extLst>
              <a:ext uri="{FF2B5EF4-FFF2-40B4-BE49-F238E27FC236}">
                <a16:creationId xmlns:a16="http://schemas.microsoft.com/office/drawing/2014/main" id="{1D183B40-C605-4DA8-8F03-BBEB70DE89CC}"/>
              </a:ext>
            </a:extLst>
          </p:cNvPr>
          <p:cNvCxnSpPr>
            <a:cxnSpLocks/>
          </p:cNvCxnSpPr>
          <p:nvPr/>
        </p:nvCxnSpPr>
        <p:spPr>
          <a:xfrm>
            <a:off x="4239405" y="5684299"/>
            <a:ext cx="314425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Conexão reta 25">
            <a:extLst>
              <a:ext uri="{FF2B5EF4-FFF2-40B4-BE49-F238E27FC236}">
                <a16:creationId xmlns:a16="http://schemas.microsoft.com/office/drawing/2014/main" id="{FFB585DF-CD9D-49FA-B7A0-7695726563EB}"/>
              </a:ext>
            </a:extLst>
          </p:cNvPr>
          <p:cNvCxnSpPr>
            <a:cxnSpLocks/>
          </p:cNvCxnSpPr>
          <p:nvPr/>
        </p:nvCxnSpPr>
        <p:spPr>
          <a:xfrm>
            <a:off x="4239405" y="5684299"/>
            <a:ext cx="0" cy="119589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3C9B2F37-2FE8-43D6-B48D-E063904BA272}"/>
              </a:ext>
            </a:extLst>
          </p:cNvPr>
          <p:cNvPicPr>
            <a:picLocks noChangeAspect="1"/>
          </p:cNvPicPr>
          <p:nvPr/>
        </p:nvPicPr>
        <p:blipFill>
          <a:blip r:embed="rId6"/>
          <a:stretch>
            <a:fillRect/>
          </a:stretch>
        </p:blipFill>
        <p:spPr>
          <a:xfrm>
            <a:off x="8738315" y="3747229"/>
            <a:ext cx="2378657" cy="2899331"/>
          </a:xfrm>
          <a:prstGeom prst="rect">
            <a:avLst/>
          </a:prstGeom>
        </p:spPr>
      </p:pic>
    </p:spTree>
    <p:extLst>
      <p:ext uri="{BB962C8B-B14F-4D97-AF65-F5344CB8AC3E}">
        <p14:creationId xmlns:p14="http://schemas.microsoft.com/office/powerpoint/2010/main" val="4264470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1C9ED-5F53-4AEC-A629-1811FB367BFA}"/>
              </a:ext>
            </a:extLst>
          </p:cNvPr>
          <p:cNvSpPr>
            <a:spLocks noGrp="1"/>
          </p:cNvSpPr>
          <p:nvPr>
            <p:ph type="title"/>
          </p:nvPr>
        </p:nvSpPr>
        <p:spPr>
          <a:xfrm>
            <a:off x="1023562" y="685800"/>
            <a:ext cx="10493524" cy="1485900"/>
          </a:xfrm>
        </p:spPr>
        <p:txBody>
          <a:bodyPr>
            <a:normAutofit/>
          </a:bodyPr>
          <a:lstStyle/>
          <a:p>
            <a:r>
              <a:rPr lang="pt-PT"/>
              <a:t>Exponential growth</a:t>
            </a:r>
            <a:endParaRPr lang="en-GB"/>
          </a:p>
        </p:txBody>
      </p:sp>
      <p:sp>
        <p:nvSpPr>
          <p:cNvPr id="26" name="Rectangle 21">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12" name="Content Placeholder 11">
                <a:extLst>
                  <a:ext uri="{FF2B5EF4-FFF2-40B4-BE49-F238E27FC236}">
                    <a16:creationId xmlns:a16="http://schemas.microsoft.com/office/drawing/2014/main" id="{2DEDEB79-A37A-4CAA-8CBF-09B493633A02}"/>
                  </a:ext>
                </a:extLst>
              </p:cNvPr>
              <p:cNvSpPr>
                <a:spLocks noGrp="1"/>
              </p:cNvSpPr>
              <p:nvPr>
                <p:ph idx="1"/>
              </p:nvPr>
            </p:nvSpPr>
            <p:spPr>
              <a:xfrm>
                <a:off x="986809" y="1990726"/>
                <a:ext cx="5434388" cy="4524374"/>
              </a:xfrm>
            </p:spPr>
            <p:txBody>
              <a:bodyPr>
                <a:normAutofit/>
              </a:bodyPr>
              <a:lstStyle/>
              <a:p>
                <a:r>
                  <a:rPr lang="pt-PT" sz="1900" dirty="0">
                    <a:latin typeface="+mj-lt"/>
                  </a:rPr>
                  <a:t>No. </a:t>
                </a:r>
                <a:r>
                  <a:rPr lang="pt-PT" sz="1900" dirty="0" err="1">
                    <a:latin typeface="+mj-lt"/>
                  </a:rPr>
                  <a:t>Motors</a:t>
                </a:r>
                <a:r>
                  <a:rPr lang="pt-PT" sz="1900" dirty="0">
                    <a:latin typeface="+mj-lt"/>
                  </a:rPr>
                  <a:t> = 100</a:t>
                </a:r>
              </a:p>
              <a:p>
                <a:r>
                  <a:rPr lang="pt-PT" sz="1900" dirty="0">
                    <a:latin typeface="+mj-lt"/>
                  </a:rPr>
                  <a:t>No. </a:t>
                </a:r>
                <a:r>
                  <a:rPr lang="pt-PT" sz="1900" dirty="0" err="1">
                    <a:latin typeface="+mj-lt"/>
                  </a:rPr>
                  <a:t>States</a:t>
                </a:r>
                <a:r>
                  <a:rPr lang="pt-PT" sz="1900" dirty="0">
                    <a:latin typeface="+mj-lt"/>
                  </a:rPr>
                  <a:t> = 10</a:t>
                </a:r>
              </a:p>
              <a:p>
                <a:endParaRPr lang="pt-PT" sz="1900" dirty="0">
                  <a:latin typeface="+mj-lt"/>
                </a:endParaRPr>
              </a:p>
              <a:p>
                <a:r>
                  <a:rPr lang="pt-PT" sz="1900" dirty="0">
                    <a:latin typeface="+mj-lt"/>
                  </a:rPr>
                  <a:t>No. </a:t>
                </a:r>
                <a:r>
                  <a:rPr lang="pt-PT" sz="1900" dirty="0" err="1">
                    <a:latin typeface="+mj-lt"/>
                  </a:rPr>
                  <a:t>Combinations</a:t>
                </a:r>
                <a:r>
                  <a:rPr lang="pt-PT" sz="1900" dirty="0">
                    <a:latin typeface="+mj-lt"/>
                  </a:rPr>
                  <a:t> = </a:t>
                </a:r>
                <a14:m>
                  <m:oMath xmlns:m="http://schemas.openxmlformats.org/officeDocument/2006/math">
                    <m:sSup>
                      <m:sSupPr>
                        <m:ctrlPr>
                          <a:rPr lang="pt-PT" sz="1900" b="0" i="1">
                            <a:latin typeface="Cambria Math" panose="02040503050406030204" pitchFamily="18" charset="0"/>
                          </a:rPr>
                        </m:ctrlPr>
                      </m:sSupPr>
                      <m:e>
                        <m:r>
                          <a:rPr lang="pt-PT" sz="1900" b="0" i="1">
                            <a:latin typeface="Cambria Math" panose="02040503050406030204" pitchFamily="18" charset="0"/>
                          </a:rPr>
                          <m:t>10</m:t>
                        </m:r>
                      </m:e>
                      <m:sup>
                        <m:r>
                          <a:rPr lang="pt-PT" sz="1900" b="0" i="1">
                            <a:latin typeface="Cambria Math" panose="02040503050406030204" pitchFamily="18" charset="0"/>
                          </a:rPr>
                          <m:t>100</m:t>
                        </m:r>
                      </m:sup>
                    </m:sSup>
                  </m:oMath>
                </a14:m>
                <a:endParaRPr lang="pt-PT" sz="1900" b="0" dirty="0">
                  <a:latin typeface="+mj-lt"/>
                </a:endParaRPr>
              </a:p>
              <a:p>
                <a:r>
                  <a:rPr lang="pt-PT" sz="1900" dirty="0">
                    <a:latin typeface="+mj-lt"/>
                  </a:rPr>
                  <a:t>No. </a:t>
                </a:r>
                <a:r>
                  <a:rPr lang="pt-PT" sz="1900" dirty="0" err="1">
                    <a:latin typeface="+mj-lt"/>
                  </a:rPr>
                  <a:t>atoms</a:t>
                </a:r>
                <a:r>
                  <a:rPr lang="pt-PT" sz="1900" dirty="0">
                    <a:latin typeface="+mj-lt"/>
                  </a:rPr>
                  <a:t> in </a:t>
                </a:r>
                <a:r>
                  <a:rPr lang="pt-PT" sz="1900" dirty="0" err="1">
                    <a:latin typeface="+mj-lt"/>
                  </a:rPr>
                  <a:t>the</a:t>
                </a:r>
                <a:r>
                  <a:rPr lang="pt-PT" sz="1900" dirty="0">
                    <a:latin typeface="+mj-lt"/>
                  </a:rPr>
                  <a:t> </a:t>
                </a:r>
                <a:r>
                  <a:rPr lang="pt-PT" sz="1900" dirty="0" err="1">
                    <a:latin typeface="+mj-lt"/>
                  </a:rPr>
                  <a:t>universe</a:t>
                </a:r>
                <a:r>
                  <a:rPr lang="pt-PT" sz="1900" dirty="0">
                    <a:latin typeface="+mj-lt"/>
                  </a:rPr>
                  <a:t> </a:t>
                </a:r>
                <a:r>
                  <a:rPr lang="pt-PT" sz="1900" dirty="0">
                    <a:latin typeface="+mj-lt"/>
                    <a:cs typeface="Times New Roman" panose="02020603050405020304" pitchFamily="18" charset="0"/>
                  </a:rPr>
                  <a:t>≈ </a:t>
                </a:r>
                <a14:m>
                  <m:oMath xmlns:m="http://schemas.openxmlformats.org/officeDocument/2006/math">
                    <m:sSup>
                      <m:sSupPr>
                        <m:ctrlPr>
                          <a:rPr lang="pt-PT" sz="1900" b="0" i="1">
                            <a:latin typeface="Cambria Math" panose="02040503050406030204" pitchFamily="18" charset="0"/>
                            <a:cs typeface="Times New Roman" panose="02020603050405020304" pitchFamily="18" charset="0"/>
                          </a:rPr>
                        </m:ctrlPr>
                      </m:sSupPr>
                      <m:e>
                        <m:r>
                          <a:rPr lang="pt-PT" sz="1900" b="0" i="1">
                            <a:latin typeface="Cambria Math" panose="02040503050406030204" pitchFamily="18" charset="0"/>
                            <a:cs typeface="Times New Roman" panose="02020603050405020304" pitchFamily="18" charset="0"/>
                          </a:rPr>
                          <m:t>10</m:t>
                        </m:r>
                      </m:e>
                      <m:sup>
                        <m:r>
                          <a:rPr lang="pt-PT" sz="1900" b="0" i="1">
                            <a:latin typeface="Cambria Math" panose="02040503050406030204" pitchFamily="18" charset="0"/>
                            <a:cs typeface="Times New Roman" panose="02020603050405020304" pitchFamily="18" charset="0"/>
                          </a:rPr>
                          <m:t>80</m:t>
                        </m:r>
                      </m:sup>
                    </m:sSup>
                  </m:oMath>
                </a14:m>
                <a:endParaRPr lang="pt-PT" sz="1900" b="0" dirty="0">
                  <a:latin typeface="+mj-lt"/>
                  <a:cs typeface="Times New Roman" panose="02020603050405020304" pitchFamily="18" charset="0"/>
                </a:endParaRPr>
              </a:p>
              <a:p>
                <a:endParaRPr lang="pt-PT" sz="1900" dirty="0">
                  <a:latin typeface="+mj-lt"/>
                </a:endParaRPr>
              </a:p>
              <a:p>
                <a:pPr marL="0" indent="0">
                  <a:buNone/>
                </a:pPr>
                <a:endParaRPr lang="pt-PT" sz="1900" dirty="0">
                  <a:latin typeface="+mj-lt"/>
                </a:endParaRPr>
              </a:p>
              <a:p>
                <a:r>
                  <a:rPr lang="pt-PT" sz="1900" dirty="0" err="1">
                    <a:latin typeface="+mj-lt"/>
                  </a:rPr>
                  <a:t>Conclusion</a:t>
                </a:r>
                <a:r>
                  <a:rPr lang="pt-PT" sz="1900" dirty="0">
                    <a:latin typeface="+mj-lt"/>
                  </a:rPr>
                  <a:t>: to solve </a:t>
                </a:r>
                <a:r>
                  <a:rPr lang="pt-PT" sz="1900" dirty="0" err="1">
                    <a:latin typeface="+mj-lt"/>
                  </a:rPr>
                  <a:t>an</a:t>
                </a:r>
                <a:r>
                  <a:rPr lang="pt-PT" sz="1900" dirty="0">
                    <a:latin typeface="+mj-lt"/>
                  </a:rPr>
                  <a:t> </a:t>
                </a:r>
                <a:r>
                  <a:rPr lang="pt-PT" sz="1900" dirty="0" err="1">
                    <a:latin typeface="+mj-lt"/>
                  </a:rPr>
                  <a:t>uncertain</a:t>
                </a:r>
                <a:r>
                  <a:rPr lang="pt-PT" sz="1900" dirty="0">
                    <a:latin typeface="+mj-lt"/>
                  </a:rPr>
                  <a:t> </a:t>
                </a:r>
                <a:r>
                  <a:rPr lang="pt-PT" sz="1900" dirty="0" err="1">
                    <a:latin typeface="+mj-lt"/>
                  </a:rPr>
                  <a:t>task</a:t>
                </a:r>
                <a:r>
                  <a:rPr lang="pt-PT" sz="1900" dirty="0">
                    <a:latin typeface="+mj-lt"/>
                  </a:rPr>
                  <a:t> </a:t>
                </a:r>
                <a:r>
                  <a:rPr lang="pt-PT" sz="1900" dirty="0" err="1">
                    <a:latin typeface="+mj-lt"/>
                  </a:rPr>
                  <a:t>the</a:t>
                </a:r>
                <a:r>
                  <a:rPr lang="pt-PT" sz="1900" dirty="0">
                    <a:latin typeface="+mj-lt"/>
                  </a:rPr>
                  <a:t> </a:t>
                </a:r>
                <a:r>
                  <a:rPr lang="pt-PT" sz="1900" dirty="0" err="1">
                    <a:latin typeface="+mj-lt"/>
                  </a:rPr>
                  <a:t>joint</a:t>
                </a:r>
                <a:r>
                  <a:rPr lang="pt-PT" sz="1900" dirty="0">
                    <a:latin typeface="+mj-lt"/>
                  </a:rPr>
                  <a:t> </a:t>
                </a:r>
                <a:r>
                  <a:rPr lang="pt-PT" sz="1900" dirty="0" err="1">
                    <a:latin typeface="+mj-lt"/>
                  </a:rPr>
                  <a:t>probability</a:t>
                </a:r>
                <a:r>
                  <a:rPr lang="pt-PT" sz="1900" dirty="0">
                    <a:latin typeface="+mj-lt"/>
                  </a:rPr>
                  <a:t> </a:t>
                </a:r>
                <a:r>
                  <a:rPr lang="pt-PT" sz="1900" dirty="0" err="1">
                    <a:latin typeface="+mj-lt"/>
                  </a:rPr>
                  <a:t>distribution</a:t>
                </a:r>
                <a:r>
                  <a:rPr lang="pt-PT" sz="1900" dirty="0">
                    <a:latin typeface="+mj-lt"/>
                  </a:rPr>
                  <a:t> table </a:t>
                </a:r>
                <a:r>
                  <a:rPr lang="pt-PT" sz="1900" dirty="0" err="1">
                    <a:latin typeface="+mj-lt"/>
                  </a:rPr>
                  <a:t>has</a:t>
                </a:r>
                <a:r>
                  <a:rPr lang="pt-PT" sz="1900" dirty="0">
                    <a:latin typeface="+mj-lt"/>
                  </a:rPr>
                  <a:t> </a:t>
                </a:r>
                <a14:m>
                  <m:oMath xmlns:m="http://schemas.openxmlformats.org/officeDocument/2006/math">
                    <m:sSup>
                      <m:sSupPr>
                        <m:ctrlPr>
                          <a:rPr lang="pt-PT" sz="1900" i="1">
                            <a:latin typeface="Cambria Math" panose="02040503050406030204" pitchFamily="18" charset="0"/>
                          </a:rPr>
                        </m:ctrlPr>
                      </m:sSupPr>
                      <m:e>
                        <m:r>
                          <a:rPr lang="pt-PT" sz="1900" i="1">
                            <a:latin typeface="Cambria Math" panose="02040503050406030204" pitchFamily="18" charset="0"/>
                          </a:rPr>
                          <m:t>10</m:t>
                        </m:r>
                      </m:e>
                      <m:sup>
                        <m:r>
                          <a:rPr lang="pt-PT" sz="1900" i="1">
                            <a:latin typeface="Cambria Math" panose="02040503050406030204" pitchFamily="18" charset="0"/>
                          </a:rPr>
                          <m:t>100</m:t>
                        </m:r>
                      </m:sup>
                    </m:sSup>
                  </m:oMath>
                </a14:m>
                <a:r>
                  <a:rPr lang="pt-PT" sz="1900" dirty="0">
                    <a:latin typeface="+mj-lt"/>
                  </a:rPr>
                  <a:t> </a:t>
                </a:r>
                <a:r>
                  <a:rPr lang="pt-PT" sz="1900" dirty="0" err="1">
                    <a:latin typeface="+mj-lt"/>
                  </a:rPr>
                  <a:t>entries</a:t>
                </a:r>
                <a:r>
                  <a:rPr lang="pt-PT" sz="1900" dirty="0">
                    <a:latin typeface="+mj-lt"/>
                  </a:rPr>
                  <a:t>, (more </a:t>
                </a:r>
                <a:r>
                  <a:rPr lang="pt-PT" sz="1900" dirty="0" err="1">
                    <a:latin typeface="+mj-lt"/>
                  </a:rPr>
                  <a:t>than</a:t>
                </a:r>
                <a:r>
                  <a:rPr lang="pt-PT" sz="1900" dirty="0">
                    <a:latin typeface="+mj-lt"/>
                  </a:rPr>
                  <a:t> </a:t>
                </a:r>
                <a:r>
                  <a:rPr lang="pt-PT" sz="1900" dirty="0" err="1">
                    <a:latin typeface="+mj-lt"/>
                  </a:rPr>
                  <a:t>the</a:t>
                </a:r>
                <a:r>
                  <a:rPr lang="pt-PT" sz="1900" dirty="0">
                    <a:latin typeface="+mj-lt"/>
                  </a:rPr>
                  <a:t> </a:t>
                </a:r>
                <a:r>
                  <a:rPr lang="pt-PT" sz="1900" dirty="0" err="1">
                    <a:latin typeface="+mj-lt"/>
                  </a:rPr>
                  <a:t>amount</a:t>
                </a:r>
                <a:r>
                  <a:rPr lang="pt-PT" sz="1900" dirty="0">
                    <a:latin typeface="+mj-lt"/>
                  </a:rPr>
                  <a:t> </a:t>
                </a:r>
                <a:r>
                  <a:rPr lang="pt-PT" sz="1900" dirty="0" err="1">
                    <a:latin typeface="+mj-lt"/>
                  </a:rPr>
                  <a:t>of</a:t>
                </a:r>
                <a:r>
                  <a:rPr lang="pt-PT" sz="1900" dirty="0">
                    <a:latin typeface="+mj-lt"/>
                  </a:rPr>
                  <a:t> </a:t>
                </a:r>
                <a:r>
                  <a:rPr lang="pt-PT" sz="1900" dirty="0" err="1">
                    <a:latin typeface="+mj-lt"/>
                  </a:rPr>
                  <a:t>atoms</a:t>
                </a:r>
                <a:r>
                  <a:rPr lang="pt-PT" sz="1900" dirty="0">
                    <a:latin typeface="+mj-lt"/>
                  </a:rPr>
                  <a:t> in </a:t>
                </a:r>
                <a:r>
                  <a:rPr lang="pt-PT" sz="1900" dirty="0" err="1">
                    <a:latin typeface="+mj-lt"/>
                  </a:rPr>
                  <a:t>the</a:t>
                </a:r>
                <a:r>
                  <a:rPr lang="pt-PT" sz="1900" dirty="0">
                    <a:latin typeface="+mj-lt"/>
                  </a:rPr>
                  <a:t> </a:t>
                </a:r>
                <a:r>
                  <a:rPr lang="pt-PT" sz="1900" dirty="0" err="1">
                    <a:latin typeface="+mj-lt"/>
                  </a:rPr>
                  <a:t>universe</a:t>
                </a:r>
                <a:r>
                  <a:rPr lang="pt-PT" sz="1900" dirty="0">
                    <a:latin typeface="+mj-lt"/>
                  </a:rPr>
                  <a:t>).</a:t>
                </a:r>
              </a:p>
              <a:p>
                <a:endParaRPr lang="pt-PT" sz="1800" dirty="0"/>
              </a:p>
              <a:p>
                <a:endParaRPr lang="pt-PT" sz="1800" dirty="0"/>
              </a:p>
            </p:txBody>
          </p:sp>
        </mc:Choice>
        <mc:Fallback xmlns="">
          <p:sp>
            <p:nvSpPr>
              <p:cNvPr id="12" name="Content Placeholder 11">
                <a:extLst>
                  <a:ext uri="{FF2B5EF4-FFF2-40B4-BE49-F238E27FC236}">
                    <a16:creationId xmlns:a16="http://schemas.microsoft.com/office/drawing/2014/main" id="{2DEDEB79-A37A-4CAA-8CBF-09B493633A02}"/>
                  </a:ext>
                </a:extLst>
              </p:cNvPr>
              <p:cNvSpPr>
                <a:spLocks noGrp="1" noRot="1" noChangeAspect="1" noMove="1" noResize="1" noEditPoints="1" noAdjustHandles="1" noChangeArrowheads="1" noChangeShapeType="1" noTextEdit="1"/>
              </p:cNvSpPr>
              <p:nvPr>
                <p:ph idx="1"/>
              </p:nvPr>
            </p:nvSpPr>
            <p:spPr>
              <a:xfrm>
                <a:off x="986809" y="1990726"/>
                <a:ext cx="5434388" cy="4524374"/>
              </a:xfrm>
              <a:blipFill>
                <a:blip r:embed="rId3"/>
                <a:stretch>
                  <a:fillRect l="-1010" t="-1078"/>
                </a:stretch>
              </a:blipFill>
            </p:spPr>
            <p:txBody>
              <a:bodyPr/>
              <a:lstStyle/>
              <a:p>
                <a:r>
                  <a:rPr lang="en-GB">
                    <a:noFill/>
                  </a:rPr>
                  <a:t> </a:t>
                </a:r>
              </a:p>
            </p:txBody>
          </p:sp>
        </mc:Fallback>
      </mc:AlternateContent>
      <p:pic>
        <p:nvPicPr>
          <p:cNvPr id="10" name="Marcador de Posição de Conteúdo 5">
            <a:extLst>
              <a:ext uri="{FF2B5EF4-FFF2-40B4-BE49-F238E27FC236}">
                <a16:creationId xmlns:a16="http://schemas.microsoft.com/office/drawing/2014/main" id="{7CD17AAC-9B7B-4037-83B8-7AC590D46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3654" y="-74343"/>
            <a:ext cx="5434389" cy="4130137"/>
          </a:xfrm>
          <a:prstGeom prst="rect">
            <a:avLst/>
          </a:prstGeom>
        </p:spPr>
      </p:pic>
      <p:pic>
        <p:nvPicPr>
          <p:cNvPr id="13" name="Imagem 12">
            <a:extLst>
              <a:ext uri="{FF2B5EF4-FFF2-40B4-BE49-F238E27FC236}">
                <a16:creationId xmlns:a16="http://schemas.microsoft.com/office/drawing/2014/main" id="{535BA280-1BE5-4891-9D77-3956E574E91D}"/>
              </a:ext>
            </a:extLst>
          </p:cNvPr>
          <p:cNvPicPr>
            <a:picLocks noChangeAspect="1"/>
          </p:cNvPicPr>
          <p:nvPr/>
        </p:nvPicPr>
        <p:blipFill>
          <a:blip r:embed="rId5"/>
          <a:stretch>
            <a:fillRect/>
          </a:stretch>
        </p:blipFill>
        <p:spPr>
          <a:xfrm>
            <a:off x="8449898" y="4247248"/>
            <a:ext cx="2141902" cy="2610752"/>
          </a:xfrm>
          <a:prstGeom prst="rect">
            <a:avLst/>
          </a:prstGeom>
        </p:spPr>
      </p:pic>
    </p:spTree>
    <p:extLst>
      <p:ext uri="{BB962C8B-B14F-4D97-AF65-F5344CB8AC3E}">
        <p14:creationId xmlns:p14="http://schemas.microsoft.com/office/powerpoint/2010/main" val="390908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98CA5AE-F2E4-4A6F-B986-89804B1EC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4EF069-ABF6-4A5C-AB9D-53C0DCDFCF8A}"/>
              </a:ext>
            </a:extLst>
          </p:cNvPr>
          <p:cNvSpPr>
            <a:spLocks noGrp="1"/>
          </p:cNvSpPr>
          <p:nvPr>
            <p:ph type="title"/>
          </p:nvPr>
        </p:nvSpPr>
        <p:spPr>
          <a:xfrm>
            <a:off x="852726" y="417634"/>
            <a:ext cx="5793475" cy="1485900"/>
          </a:xfrm>
        </p:spPr>
        <p:txBody>
          <a:bodyPr>
            <a:normAutofit/>
          </a:bodyPr>
          <a:lstStyle/>
          <a:p>
            <a:pPr algn="ctr"/>
            <a:r>
              <a:rPr lang="en-GB" dirty="0"/>
              <a:t>Inference</a:t>
            </a:r>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593ED20A-BD97-44C4-B287-DFCE6CC5B878}"/>
                  </a:ext>
                </a:extLst>
              </p:cNvPr>
              <p:cNvSpPr>
                <a:spLocks noGrp="1"/>
              </p:cNvSpPr>
              <p:nvPr>
                <p:ph idx="1"/>
              </p:nvPr>
            </p:nvSpPr>
            <p:spPr>
              <a:xfrm>
                <a:off x="504868" y="1509509"/>
                <a:ext cx="6526328" cy="4187905"/>
              </a:xfrm>
            </p:spPr>
            <p:txBody>
              <a:bodyPr>
                <a:normAutofit fontScale="92500" lnSpcReduction="20000"/>
              </a:bodyPr>
              <a:lstStyle/>
              <a:p>
                <a:r>
                  <a:rPr lang="en-GB" dirty="0"/>
                  <a:t>Conditional probabilities are useful for various domains, from Artificial Intelligence to Medical health care:</a:t>
                </a:r>
              </a:p>
              <a:p>
                <a:pPr marL="987552" lvl="2" indent="0" algn="ctr">
                  <a:buNone/>
                </a:pPr>
                <a:endParaRPr lang="pt-PT" sz="1900" b="0" dirty="0"/>
              </a:p>
              <a:p>
                <a:pPr marL="987552" lvl="2" indent="0" algn="ctr">
                  <a:buNone/>
                </a:pPr>
                <a:r>
                  <a:rPr lang="pt-PT" sz="1900" b="0" dirty="0"/>
                  <a:t> </a:t>
                </a:r>
                <a14:m>
                  <m:oMath xmlns:m="http://schemas.openxmlformats.org/officeDocument/2006/math">
                    <m:r>
                      <a:rPr lang="pt-PT" sz="1900" b="0" i="1" smtClean="0">
                        <a:latin typeface="Cambria Math" panose="02040503050406030204" pitchFamily="18" charset="0"/>
                      </a:rPr>
                      <m:t>𝑃</m:t>
                    </m:r>
                    <m:r>
                      <a:rPr lang="pt-PT" sz="1900" b="0" i="1" smtClean="0">
                        <a:latin typeface="Cambria Math" panose="02040503050406030204" pitchFamily="18" charset="0"/>
                      </a:rPr>
                      <m:t>(</m:t>
                    </m:r>
                    <m:r>
                      <a:rPr lang="pt-PT" sz="1900" b="0" i="1" smtClean="0">
                        <a:latin typeface="Cambria Math" panose="02040503050406030204" pitchFamily="18" charset="0"/>
                      </a:rPr>
                      <m:t>𝐷𝑖𝑠𝑒𝑎𝑠𝑒</m:t>
                    </m:r>
                    <m:r>
                      <a:rPr lang="pt-PT" sz="1900" b="0" i="1" smtClean="0">
                        <a:latin typeface="Cambria Math" panose="02040503050406030204" pitchFamily="18" charset="0"/>
                      </a:rPr>
                      <m:t>|</m:t>
                    </m:r>
                    <m:r>
                      <a:rPr lang="pt-PT" sz="1900" b="0" i="1" smtClean="0">
                        <a:latin typeface="Cambria Math" panose="02040503050406030204" pitchFamily="18" charset="0"/>
                      </a:rPr>
                      <m:t>𝑆𝑦𝑚𝑝𝑡𝑜𝑚𝑠</m:t>
                    </m:r>
                    <m:r>
                      <a:rPr lang="pt-PT" sz="1900" b="0" i="1" smtClean="0">
                        <a:latin typeface="Cambria Math" panose="02040503050406030204" pitchFamily="18" charset="0"/>
                      </a:rPr>
                      <m:t>)</m:t>
                    </m:r>
                  </m:oMath>
                </a14:m>
                <a:endParaRPr lang="en-GB" sz="1900" dirty="0"/>
              </a:p>
              <a:p>
                <a:endParaRPr lang="en-GB" dirty="0"/>
              </a:p>
              <a:p>
                <a:r>
                  <a:rPr lang="en-GB" dirty="0"/>
                  <a:t>Some arbitrary condition probability P(A|B,C) can be obtained through the Bayesian Network using:</a:t>
                </a:r>
              </a:p>
              <a:p>
                <a:pPr marL="0" indent="0">
                  <a:buNone/>
                </a:pPr>
                <a:endParaRPr lang="en-GB"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𝑃</m:t>
                      </m:r>
                      <m:d>
                        <m:dPr>
                          <m:ctrlPr>
                            <a:rPr lang="en-GB" i="1" smtClean="0">
                              <a:latin typeface="Cambria Math" panose="02040503050406030204" pitchFamily="18" charset="0"/>
                            </a:rPr>
                          </m:ctrlPr>
                        </m:dPr>
                        <m:e>
                          <m:r>
                            <a:rPr lang="en-GB" smtClean="0">
                              <a:latin typeface="Cambria Math" panose="02040503050406030204" pitchFamily="18" charset="0"/>
                            </a:rPr>
                            <m:t>𝐴</m:t>
                          </m:r>
                        </m:e>
                        <m:e>
                          <m:r>
                            <a:rPr lang="en-GB" smtClean="0">
                              <a:latin typeface="Cambria Math" panose="02040503050406030204" pitchFamily="18" charset="0"/>
                            </a:rPr>
                            <m:t>𝐵</m:t>
                          </m:r>
                          <m:r>
                            <a:rPr lang="en-GB" smtClean="0">
                              <a:latin typeface="Cambria Math" panose="02040503050406030204" pitchFamily="18" charset="0"/>
                            </a:rPr>
                            <m:t>,</m:t>
                          </m:r>
                          <m:r>
                            <a:rPr lang="en-GB" smtClean="0">
                              <a:latin typeface="Cambria Math" panose="02040503050406030204" pitchFamily="18" charset="0"/>
                            </a:rPr>
                            <m:t>𝐶</m:t>
                          </m:r>
                        </m:e>
                      </m:d>
                      <m:r>
                        <a:rPr lang="en-GB" smtClean="0">
                          <a:latin typeface="Cambria Math" panose="02040503050406030204" pitchFamily="18" charset="0"/>
                        </a:rPr>
                        <m:t>=</m:t>
                      </m:r>
                      <m:f>
                        <m:fPr>
                          <m:ctrlPr>
                            <a:rPr lang="en-GB" i="1" smtClean="0">
                              <a:latin typeface="Cambria Math" panose="02040503050406030204" pitchFamily="18" charset="0"/>
                            </a:rPr>
                          </m:ctrlPr>
                        </m:fPr>
                        <m:num>
                          <m:r>
                            <a:rPr lang="en-GB" smtClean="0">
                              <a:latin typeface="Cambria Math" panose="02040503050406030204" pitchFamily="18" charset="0"/>
                            </a:rPr>
                            <m:t>𝑃</m:t>
                          </m:r>
                          <m:r>
                            <a:rPr lang="en-GB" smtClean="0">
                              <a:latin typeface="Cambria Math" panose="02040503050406030204" pitchFamily="18" charset="0"/>
                            </a:rPr>
                            <m:t>(</m:t>
                          </m:r>
                          <m:r>
                            <a:rPr lang="en-GB" smtClean="0">
                              <a:latin typeface="Cambria Math" panose="02040503050406030204" pitchFamily="18" charset="0"/>
                            </a:rPr>
                            <m:t>𝐴</m:t>
                          </m:r>
                          <m:r>
                            <a:rPr lang="en-GB" smtClean="0">
                              <a:latin typeface="Cambria Math" panose="02040503050406030204" pitchFamily="18" charset="0"/>
                            </a:rPr>
                            <m:t>,</m:t>
                          </m:r>
                          <m:r>
                            <a:rPr lang="en-GB" smtClean="0">
                              <a:latin typeface="Cambria Math" panose="02040503050406030204" pitchFamily="18" charset="0"/>
                            </a:rPr>
                            <m:t>𝐵</m:t>
                          </m:r>
                          <m:r>
                            <a:rPr lang="en-GB" smtClean="0">
                              <a:latin typeface="Cambria Math" panose="02040503050406030204" pitchFamily="18" charset="0"/>
                            </a:rPr>
                            <m:t>,</m:t>
                          </m:r>
                          <m:r>
                            <a:rPr lang="en-GB" smtClean="0">
                              <a:latin typeface="Cambria Math" panose="02040503050406030204" pitchFamily="18" charset="0"/>
                            </a:rPr>
                            <m:t>𝐶</m:t>
                          </m:r>
                          <m:r>
                            <a:rPr lang="en-GB" smtClean="0">
                              <a:latin typeface="Cambria Math" panose="02040503050406030204" pitchFamily="18" charset="0"/>
                            </a:rPr>
                            <m:t>)</m:t>
                          </m:r>
                        </m:num>
                        <m:den>
                          <m:r>
                            <a:rPr lang="en-GB" smtClean="0">
                              <a:latin typeface="Cambria Math" panose="02040503050406030204" pitchFamily="18" charset="0"/>
                            </a:rPr>
                            <m:t>𝑃</m:t>
                          </m:r>
                          <m:r>
                            <a:rPr lang="en-GB" smtClean="0">
                              <a:latin typeface="Cambria Math" panose="02040503050406030204" pitchFamily="18" charset="0"/>
                            </a:rPr>
                            <m:t>(</m:t>
                          </m:r>
                          <m:r>
                            <a:rPr lang="en-GB" smtClean="0">
                              <a:latin typeface="Cambria Math" panose="02040503050406030204" pitchFamily="18" charset="0"/>
                            </a:rPr>
                            <m:t>𝐵</m:t>
                          </m:r>
                          <m:r>
                            <a:rPr lang="en-GB" smtClean="0">
                              <a:latin typeface="Cambria Math" panose="02040503050406030204" pitchFamily="18" charset="0"/>
                            </a:rPr>
                            <m:t>,</m:t>
                          </m:r>
                          <m:r>
                            <a:rPr lang="en-GB" smtClean="0">
                              <a:latin typeface="Cambria Math" panose="02040503050406030204" pitchFamily="18" charset="0"/>
                            </a:rPr>
                            <m:t>𝐶</m:t>
                          </m:r>
                          <m:r>
                            <a:rPr lang="en-GB" smtClean="0">
                              <a:latin typeface="Cambria Math" panose="02040503050406030204" pitchFamily="18" charset="0"/>
                            </a:rPr>
                            <m:t>)</m:t>
                          </m:r>
                        </m:den>
                      </m:f>
                    </m:oMath>
                  </m:oMathPara>
                </a14:m>
                <a:endParaRPr lang="en-GB" dirty="0"/>
              </a:p>
              <a:p>
                <a:pPr marL="0" indent="0">
                  <a:buNone/>
                </a:pPr>
                <a:endParaRPr lang="en-GB" dirty="0"/>
              </a:p>
              <a:p>
                <a:r>
                  <a:rPr lang="en-GB" dirty="0"/>
                  <a:t>There are many algorithms to do this inference, some of them are exact and others are approximate.</a:t>
                </a:r>
                <a:endParaRPr lang="pt-PT" dirty="0"/>
              </a:p>
              <a:p>
                <a:endParaRPr lang="pt-PT" dirty="0"/>
              </a:p>
              <a:p>
                <a:pPr marL="530352" lvl="1" indent="0">
                  <a:buNone/>
                </a:pPr>
                <a:endParaRPr lang="pt-PT" dirty="0"/>
              </a:p>
            </p:txBody>
          </p:sp>
        </mc:Choice>
        <mc:Fallback xmlns="">
          <p:sp>
            <p:nvSpPr>
              <p:cNvPr id="3" name="Marcador de Posição de Conteúdo 2">
                <a:extLst>
                  <a:ext uri="{FF2B5EF4-FFF2-40B4-BE49-F238E27FC236}">
                    <a16:creationId xmlns:a16="http://schemas.microsoft.com/office/drawing/2014/main" id="{593ED20A-BD97-44C4-B287-DFCE6CC5B878}"/>
                  </a:ext>
                </a:extLst>
              </p:cNvPr>
              <p:cNvSpPr>
                <a:spLocks noGrp="1" noRot="1" noChangeAspect="1" noMove="1" noResize="1" noEditPoints="1" noAdjustHandles="1" noChangeArrowheads="1" noChangeShapeType="1" noTextEdit="1"/>
              </p:cNvSpPr>
              <p:nvPr>
                <p:ph idx="1"/>
              </p:nvPr>
            </p:nvSpPr>
            <p:spPr>
              <a:xfrm>
                <a:off x="504868" y="1509509"/>
                <a:ext cx="6526328" cy="4187905"/>
              </a:xfrm>
              <a:blipFill>
                <a:blip r:embed="rId3"/>
                <a:stretch>
                  <a:fillRect l="-841" t="-2620"/>
                </a:stretch>
              </a:blipFill>
            </p:spPr>
            <p:txBody>
              <a:bodyPr/>
              <a:lstStyle/>
              <a:p>
                <a:r>
                  <a:rPr lang="en-GB">
                    <a:noFill/>
                  </a:rPr>
                  <a:t> </a:t>
                </a:r>
              </a:p>
            </p:txBody>
          </p:sp>
        </mc:Fallback>
      </mc:AlternateContent>
      <p:pic>
        <p:nvPicPr>
          <p:cNvPr id="7" name="Imagem 6">
            <a:extLst>
              <a:ext uri="{FF2B5EF4-FFF2-40B4-BE49-F238E27FC236}">
                <a16:creationId xmlns:a16="http://schemas.microsoft.com/office/drawing/2014/main" id="{13AEBE78-DEB3-4E4E-9C7D-F3D636570AB4}"/>
              </a:ext>
            </a:extLst>
          </p:cNvPr>
          <p:cNvPicPr>
            <a:picLocks noChangeAspect="1"/>
          </p:cNvPicPr>
          <p:nvPr/>
        </p:nvPicPr>
        <p:blipFill rotWithShape="1">
          <a:blip r:embed="rId4">
            <a:extLst>
              <a:ext uri="{28A0092B-C50C-407E-A947-70E740481C1C}">
                <a14:useLocalDpi xmlns:a14="http://schemas.microsoft.com/office/drawing/2010/main" val="0"/>
              </a:ext>
            </a:extLst>
          </a:blip>
          <a:srcRect t="16121" r="-2" b="6185"/>
          <a:stretch/>
        </p:blipFill>
        <p:spPr>
          <a:xfrm>
            <a:off x="7732295" y="2281428"/>
            <a:ext cx="4473766" cy="2295144"/>
          </a:xfrm>
          <a:prstGeom prst="rect">
            <a:avLst/>
          </a:prstGeom>
        </p:spPr>
      </p:pic>
      <p:pic>
        <p:nvPicPr>
          <p:cNvPr id="5" name="Imagem 4">
            <a:extLst>
              <a:ext uri="{FF2B5EF4-FFF2-40B4-BE49-F238E27FC236}">
                <a16:creationId xmlns:a16="http://schemas.microsoft.com/office/drawing/2014/main" id="{5D93C143-4787-4B97-AE97-D8FB61359F0D}"/>
              </a:ext>
            </a:extLst>
          </p:cNvPr>
          <p:cNvPicPr>
            <a:picLocks noChangeAspect="1"/>
          </p:cNvPicPr>
          <p:nvPr/>
        </p:nvPicPr>
        <p:blipFill rotWithShape="1">
          <a:blip r:embed="rId5">
            <a:extLst>
              <a:ext uri="{28A0092B-C50C-407E-A947-70E740481C1C}">
                <a14:useLocalDpi xmlns:a14="http://schemas.microsoft.com/office/drawing/2010/main" val="0"/>
              </a:ext>
            </a:extLst>
          </a:blip>
          <a:srcRect r="-3" b="6169"/>
          <a:stretch/>
        </p:blipFill>
        <p:spPr>
          <a:xfrm>
            <a:off x="7732295" y="-14530"/>
            <a:ext cx="4521837" cy="2309674"/>
          </a:xfrm>
          <a:prstGeom prst="rect">
            <a:avLst/>
          </a:prstGeom>
        </p:spPr>
      </p:pic>
      <p:sp>
        <p:nvSpPr>
          <p:cNvPr id="30" name="Rectangle 29">
            <a:extLst>
              <a:ext uri="{FF2B5EF4-FFF2-40B4-BE49-F238E27FC236}">
                <a16:creationId xmlns:a16="http://schemas.microsoft.com/office/drawing/2014/main" id="{E67E3959-D0D8-49DB-A48B-CE4FC3687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6064"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Imagem 10">
            <a:extLst>
              <a:ext uri="{FF2B5EF4-FFF2-40B4-BE49-F238E27FC236}">
                <a16:creationId xmlns:a16="http://schemas.microsoft.com/office/drawing/2014/main" id="{E90898E4-9CC5-476F-BAE5-2D12AA86E646}"/>
              </a:ext>
            </a:extLst>
          </p:cNvPr>
          <p:cNvPicPr>
            <a:picLocks noChangeAspect="1"/>
          </p:cNvPicPr>
          <p:nvPr/>
        </p:nvPicPr>
        <p:blipFill rotWithShape="1">
          <a:blip r:embed="rId6">
            <a:extLst>
              <a:ext uri="{28A0092B-C50C-407E-A947-70E740481C1C}">
                <a14:useLocalDpi xmlns:a14="http://schemas.microsoft.com/office/drawing/2010/main" val="0"/>
              </a:ext>
            </a:extLst>
          </a:blip>
          <a:srcRect t="22310" r="-3" b="-3"/>
          <a:stretch/>
        </p:blipFill>
        <p:spPr>
          <a:xfrm>
            <a:off x="7764664" y="4576572"/>
            <a:ext cx="4427336" cy="2295958"/>
          </a:xfrm>
          <a:prstGeom prst="rect">
            <a:avLst/>
          </a:prstGeom>
        </p:spPr>
      </p:pic>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E399FDC2-3773-4101-A6B3-86C44A4E5824}"/>
                  </a:ext>
                </a:extLst>
              </p:cNvPr>
              <p:cNvSpPr txBox="1"/>
              <p:nvPr/>
            </p:nvSpPr>
            <p:spPr>
              <a:xfrm>
                <a:off x="4801222" y="5896193"/>
                <a:ext cx="2589555"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𝑃</m:t>
                      </m:r>
                      <m:d>
                        <m:dPr>
                          <m:ctrlPr>
                            <a:rPr lang="pt-PT" b="0" i="1" smtClean="0">
                              <a:latin typeface="Cambria Math" panose="02040503050406030204" pitchFamily="18" charset="0"/>
                            </a:rPr>
                          </m:ctrlPr>
                        </m:dPr>
                        <m:e>
                          <m:r>
                            <a:rPr lang="pt-PT" b="0" i="1" smtClean="0">
                              <a:latin typeface="Cambria Math" panose="02040503050406030204" pitchFamily="18" charset="0"/>
                            </a:rPr>
                            <m:t>𝐵</m:t>
                          </m:r>
                          <m:r>
                            <a:rPr lang="pt-PT" b="0" i="1" smtClean="0">
                              <a:latin typeface="Cambria Math" panose="02040503050406030204" pitchFamily="18" charset="0"/>
                            </a:rPr>
                            <m:t>,</m:t>
                          </m:r>
                          <m:r>
                            <a:rPr lang="pt-PT" b="0" i="1" smtClean="0">
                              <a:latin typeface="Cambria Math" panose="02040503050406030204" pitchFamily="18" charset="0"/>
                            </a:rPr>
                            <m:t>𝐶</m:t>
                          </m:r>
                        </m:e>
                      </m:d>
                      <m:r>
                        <a:rPr lang="pt-PT" b="0" i="1" smtClean="0">
                          <a:latin typeface="Cambria Math" panose="02040503050406030204" pitchFamily="18" charset="0"/>
                        </a:rPr>
                        <m:t>=</m:t>
                      </m:r>
                      <m:nary>
                        <m:naryPr>
                          <m:chr m:val="∑"/>
                          <m:supHide m:val="on"/>
                          <m:ctrlPr>
                            <a:rPr lang="pt-PT" b="0" i="1" smtClean="0">
                              <a:latin typeface="Cambria Math" panose="02040503050406030204" pitchFamily="18" charset="0"/>
                            </a:rPr>
                          </m:ctrlPr>
                        </m:naryPr>
                        <m:sub>
                          <m:r>
                            <m:rPr>
                              <m:brk m:alnAt="7"/>
                            </m:rPr>
                            <a:rPr lang="pt-PT" b="0" i="1" smtClean="0">
                              <a:latin typeface="Cambria Math" panose="02040503050406030204" pitchFamily="18" charset="0"/>
                            </a:rPr>
                            <m:t>𝐴</m:t>
                          </m:r>
                        </m:sub>
                        <m:sup/>
                        <m:e>
                          <m:r>
                            <a:rPr lang="pt-PT" b="0" i="1" smtClean="0">
                              <a:latin typeface="Cambria Math" panose="02040503050406030204" pitchFamily="18" charset="0"/>
                            </a:rPr>
                            <m:t>𝑃</m:t>
                          </m:r>
                          <m:r>
                            <a:rPr lang="pt-PT" b="0" i="1" smtClean="0">
                              <a:latin typeface="Cambria Math" panose="02040503050406030204" pitchFamily="18" charset="0"/>
                            </a:rPr>
                            <m:t>(</m:t>
                          </m:r>
                          <m:r>
                            <a:rPr lang="pt-PT" b="0" i="1" smtClean="0">
                              <a:latin typeface="Cambria Math" panose="02040503050406030204" pitchFamily="18" charset="0"/>
                            </a:rPr>
                            <m:t>𝐴</m:t>
                          </m:r>
                          <m:r>
                            <a:rPr lang="pt-PT" b="0" i="1" smtClean="0">
                              <a:latin typeface="Cambria Math" panose="02040503050406030204" pitchFamily="18" charset="0"/>
                            </a:rPr>
                            <m:t>,</m:t>
                          </m:r>
                          <m:r>
                            <a:rPr lang="pt-PT" b="0" i="1" smtClean="0">
                              <a:latin typeface="Cambria Math" panose="02040503050406030204" pitchFamily="18" charset="0"/>
                            </a:rPr>
                            <m:t>𝐵</m:t>
                          </m:r>
                          <m:r>
                            <a:rPr lang="pt-PT" b="0" i="1" smtClean="0">
                              <a:latin typeface="Cambria Math" panose="02040503050406030204" pitchFamily="18" charset="0"/>
                            </a:rPr>
                            <m:t>,</m:t>
                          </m:r>
                          <m:r>
                            <a:rPr lang="pt-PT" b="0" i="1" smtClean="0">
                              <a:latin typeface="Cambria Math" panose="02040503050406030204" pitchFamily="18" charset="0"/>
                            </a:rPr>
                            <m:t>𝐶</m:t>
                          </m:r>
                          <m:r>
                            <a:rPr lang="pt-PT" b="0" i="1" smtClean="0">
                              <a:latin typeface="Cambria Math" panose="02040503050406030204" pitchFamily="18" charset="0"/>
                            </a:rPr>
                            <m:t>)</m:t>
                          </m:r>
                        </m:e>
                      </m:nary>
                    </m:oMath>
                  </m:oMathPara>
                </a14:m>
                <a:endParaRPr lang="en-GB" dirty="0"/>
              </a:p>
            </p:txBody>
          </p:sp>
        </mc:Choice>
        <mc:Fallback xmlns="">
          <p:sp>
            <p:nvSpPr>
              <p:cNvPr id="13" name="CaixaDeTexto 12">
                <a:extLst>
                  <a:ext uri="{FF2B5EF4-FFF2-40B4-BE49-F238E27FC236}">
                    <a16:creationId xmlns:a16="http://schemas.microsoft.com/office/drawing/2014/main" id="{E399FDC2-3773-4101-A6B3-86C44A4E5824}"/>
                  </a:ext>
                </a:extLst>
              </p:cNvPr>
              <p:cNvSpPr txBox="1">
                <a:spLocks noRot="1" noChangeAspect="1" noMove="1" noResize="1" noEditPoints="1" noAdjustHandles="1" noChangeArrowheads="1" noChangeShapeType="1" noTextEdit="1"/>
              </p:cNvSpPr>
              <p:nvPr/>
            </p:nvSpPr>
            <p:spPr>
              <a:xfrm>
                <a:off x="4801222" y="5896193"/>
                <a:ext cx="2589555" cy="763029"/>
              </a:xfrm>
              <a:prstGeom prst="rect">
                <a:avLst/>
              </a:prstGeom>
              <a:blipFill>
                <a:blip r:embed="rId7"/>
                <a:stretch>
                  <a:fillRect/>
                </a:stretch>
              </a:blipFill>
            </p:spPr>
            <p:txBody>
              <a:bodyPr/>
              <a:lstStyle/>
              <a:p>
                <a:r>
                  <a:rPr lang="en-GB">
                    <a:noFill/>
                  </a:rPr>
                  <a:t> </a:t>
                </a:r>
              </a:p>
            </p:txBody>
          </p:sp>
        </mc:Fallback>
      </mc:AlternateContent>
      <p:cxnSp>
        <p:nvCxnSpPr>
          <p:cNvPr id="15" name="Conexão reta 14">
            <a:extLst>
              <a:ext uri="{FF2B5EF4-FFF2-40B4-BE49-F238E27FC236}">
                <a16:creationId xmlns:a16="http://schemas.microsoft.com/office/drawing/2014/main" id="{133494D7-6BC8-4C00-B85F-2BC30BDA701E}"/>
              </a:ext>
            </a:extLst>
          </p:cNvPr>
          <p:cNvCxnSpPr>
            <a:cxnSpLocks/>
          </p:cNvCxnSpPr>
          <p:nvPr/>
        </p:nvCxnSpPr>
        <p:spPr>
          <a:xfrm>
            <a:off x="4655937" y="5697415"/>
            <a:ext cx="287848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exão reta 18">
            <a:extLst>
              <a:ext uri="{FF2B5EF4-FFF2-40B4-BE49-F238E27FC236}">
                <a16:creationId xmlns:a16="http://schemas.microsoft.com/office/drawing/2014/main" id="{F75D6886-D2D4-4B97-8A51-BD9FFE6F3AF5}"/>
              </a:ext>
            </a:extLst>
          </p:cNvPr>
          <p:cNvCxnSpPr>
            <a:cxnSpLocks/>
          </p:cNvCxnSpPr>
          <p:nvPr/>
        </p:nvCxnSpPr>
        <p:spPr>
          <a:xfrm>
            <a:off x="4655937" y="5697415"/>
            <a:ext cx="0" cy="116058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5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30AAF3-D073-40CB-AD56-8251BCF93231}"/>
              </a:ext>
            </a:extLst>
          </p:cNvPr>
          <p:cNvSpPr>
            <a:spLocks noGrp="1"/>
          </p:cNvSpPr>
          <p:nvPr>
            <p:ph type="title"/>
          </p:nvPr>
        </p:nvSpPr>
        <p:spPr>
          <a:xfrm>
            <a:off x="1371600" y="685800"/>
            <a:ext cx="9601200" cy="1485900"/>
          </a:xfrm>
        </p:spPr>
        <p:txBody>
          <a:bodyPr>
            <a:normAutofit/>
          </a:bodyPr>
          <a:lstStyle/>
          <a:p>
            <a:r>
              <a:rPr lang="pt-PT" dirty="0" err="1"/>
              <a:t>Bayesian</a:t>
            </a:r>
            <a:r>
              <a:rPr lang="pt-PT" dirty="0"/>
              <a:t> Networks for </a:t>
            </a:r>
            <a:r>
              <a:rPr lang="pt-PT" dirty="0" err="1"/>
              <a:t>decision</a:t>
            </a:r>
            <a:r>
              <a:rPr lang="pt-PT" dirty="0"/>
              <a:t> </a:t>
            </a:r>
            <a:r>
              <a:rPr lang="pt-PT" dirty="0" err="1"/>
              <a:t>making</a:t>
            </a:r>
            <a:endParaRPr lang="en-GB" dirty="0"/>
          </a:p>
        </p:txBody>
      </p:sp>
      <p:sp>
        <p:nvSpPr>
          <p:cNvPr id="12" name="Rectangle 11">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39A185F2-0452-405D-A60A-76C5DCC947A3}"/>
                  </a:ext>
                </a:extLst>
              </p:cNvPr>
              <p:cNvSpPr>
                <a:spLocks noGrp="1"/>
              </p:cNvSpPr>
              <p:nvPr>
                <p:ph idx="1"/>
              </p:nvPr>
            </p:nvSpPr>
            <p:spPr>
              <a:xfrm>
                <a:off x="1256362" y="1847897"/>
                <a:ext cx="10457543" cy="4195966"/>
              </a:xfrm>
            </p:spPr>
            <p:txBody>
              <a:bodyPr>
                <a:normAutofit/>
              </a:bodyPr>
              <a:lstStyle/>
              <a:p>
                <a:r>
                  <a:rPr lang="en-GB" sz="2200" dirty="0"/>
                  <a:t>Bayesian Networks with utility functions can be used to make decisions. </a:t>
                </a:r>
              </a:p>
              <a:p>
                <a:endParaRPr lang="en-GB" sz="2200" dirty="0"/>
              </a:p>
              <a:p>
                <a:r>
                  <a:rPr lang="en-GB" sz="2200" dirty="0"/>
                  <a:t>This is possible since they allow the computation of the Expected Utility for each possible action:</a:t>
                </a:r>
              </a:p>
              <a:p>
                <a:pPr marL="0" indent="0">
                  <a:buNone/>
                </a:pPr>
                <a14:m>
                  <m:oMathPara xmlns:m="http://schemas.openxmlformats.org/officeDocument/2006/math">
                    <m:oMathParaPr>
                      <m:jc m:val="centerGroup"/>
                    </m:oMathParaPr>
                    <m:oMath xmlns:m="http://schemas.openxmlformats.org/officeDocument/2006/math">
                      <m:r>
                        <a:rPr lang="pt-PT" sz="2200" i="1">
                          <a:latin typeface="Cambria Math" panose="02040503050406030204" pitchFamily="18" charset="0"/>
                        </a:rPr>
                        <m:t>𝐸𝑈</m:t>
                      </m:r>
                      <m:d>
                        <m:dPr>
                          <m:ctrlPr>
                            <a:rPr lang="pt-PT" sz="2200" i="1">
                              <a:latin typeface="Cambria Math" panose="02040503050406030204" pitchFamily="18" charset="0"/>
                            </a:rPr>
                          </m:ctrlPr>
                        </m:dPr>
                        <m:e>
                          <m:r>
                            <a:rPr lang="pt-PT" sz="2200" i="1">
                              <a:latin typeface="Cambria Math" panose="02040503050406030204" pitchFamily="18" charset="0"/>
                            </a:rPr>
                            <m:t>𝑎</m:t>
                          </m:r>
                        </m:e>
                        <m:e>
                          <m:r>
                            <a:rPr lang="pt-PT" sz="2200" i="1">
                              <a:latin typeface="Cambria Math" panose="02040503050406030204" pitchFamily="18" charset="0"/>
                            </a:rPr>
                            <m:t>𝑒</m:t>
                          </m:r>
                        </m:e>
                      </m:d>
                      <m:r>
                        <a:rPr lang="pt-PT" sz="2200" i="1">
                          <a:latin typeface="Cambria Math" panose="02040503050406030204" pitchFamily="18" charset="0"/>
                        </a:rPr>
                        <m:t>=</m:t>
                      </m:r>
                      <m:nary>
                        <m:naryPr>
                          <m:chr m:val="∑"/>
                          <m:supHide m:val="on"/>
                          <m:ctrlPr>
                            <a:rPr lang="pt-PT" sz="2200" i="1" smtClean="0">
                              <a:latin typeface="Cambria Math" panose="02040503050406030204" pitchFamily="18" charset="0"/>
                            </a:rPr>
                          </m:ctrlPr>
                        </m:naryPr>
                        <m:sub>
                          <m:r>
                            <m:rPr>
                              <m:brk m:alnAt="7"/>
                            </m:rPr>
                            <a:rPr lang="pt-PT" sz="2200" b="0" i="1" smtClean="0">
                              <a:latin typeface="Cambria Math" panose="02040503050406030204" pitchFamily="18" charset="0"/>
                            </a:rPr>
                            <m:t>𝑟</m:t>
                          </m:r>
                        </m:sub>
                        <m:sup/>
                        <m:e>
                          <m:r>
                            <a:rPr lang="pt-PT" sz="2200" i="1">
                              <a:latin typeface="Cambria Math" panose="02040503050406030204" pitchFamily="18" charset="0"/>
                            </a:rPr>
                            <m:t>𝑃</m:t>
                          </m:r>
                          <m:d>
                            <m:dPr>
                              <m:ctrlPr>
                                <a:rPr lang="pt-PT" sz="2200" i="1">
                                  <a:latin typeface="Cambria Math" panose="02040503050406030204" pitchFamily="18" charset="0"/>
                                </a:rPr>
                              </m:ctrlPr>
                            </m:dPr>
                            <m:e>
                              <m:r>
                                <a:rPr lang="pt-PT" sz="2200" i="1">
                                  <a:latin typeface="Cambria Math" panose="02040503050406030204" pitchFamily="18" charset="0"/>
                                </a:rPr>
                                <m:t>𝑅𝑒𝑠𝑢𝑙𝑡</m:t>
                              </m:r>
                              <m:r>
                                <a:rPr lang="pt-PT" sz="2200" i="1">
                                  <a:latin typeface="Cambria Math" panose="02040503050406030204" pitchFamily="18" charset="0"/>
                                </a:rPr>
                                <m:t>=</m:t>
                              </m:r>
                              <m:r>
                                <a:rPr lang="pt-PT" sz="2200" i="1">
                                  <a:latin typeface="Cambria Math" panose="02040503050406030204" pitchFamily="18" charset="0"/>
                                </a:rPr>
                                <m:t>𝑟</m:t>
                              </m:r>
                            </m:e>
                            <m:e>
                              <m:r>
                                <a:rPr lang="pt-PT" sz="2200" i="1">
                                  <a:latin typeface="Cambria Math" panose="02040503050406030204" pitchFamily="18" charset="0"/>
                                </a:rPr>
                                <m:t>𝑎</m:t>
                              </m:r>
                              <m:r>
                                <a:rPr lang="pt-PT" sz="2200" i="1">
                                  <a:latin typeface="Cambria Math" panose="02040503050406030204" pitchFamily="18" charset="0"/>
                                </a:rPr>
                                <m:t>,</m:t>
                              </m:r>
                              <m:r>
                                <a:rPr lang="pt-PT" sz="2200" i="1">
                                  <a:latin typeface="Cambria Math" panose="02040503050406030204" pitchFamily="18" charset="0"/>
                                </a:rPr>
                                <m:t>𝑒</m:t>
                              </m:r>
                            </m:e>
                          </m:d>
                          <m:r>
                            <a:rPr lang="pt-PT" sz="2200" i="1">
                              <a:latin typeface="Cambria Math" panose="02040503050406030204" pitchFamily="18" charset="0"/>
                            </a:rPr>
                            <m:t>∗</m:t>
                          </m:r>
                          <m:r>
                            <a:rPr lang="pt-PT" sz="2200" i="1">
                              <a:latin typeface="Cambria Math" panose="02040503050406030204" pitchFamily="18" charset="0"/>
                            </a:rPr>
                            <m:t>𝑈</m:t>
                          </m:r>
                          <m:r>
                            <a:rPr lang="pt-PT" sz="2200" i="1">
                              <a:latin typeface="Cambria Math" panose="02040503050406030204" pitchFamily="18" charset="0"/>
                            </a:rPr>
                            <m:t>(</m:t>
                          </m:r>
                          <m:r>
                            <a:rPr lang="pt-PT" sz="2200" i="1">
                              <a:latin typeface="Cambria Math" panose="02040503050406030204" pitchFamily="18" charset="0"/>
                            </a:rPr>
                            <m:t>𝑟</m:t>
                          </m:r>
                          <m:r>
                            <a:rPr lang="pt-PT" sz="2200" i="1">
                              <a:latin typeface="Cambria Math" panose="02040503050406030204" pitchFamily="18" charset="0"/>
                            </a:rPr>
                            <m:t>)</m:t>
                          </m:r>
                        </m:e>
                      </m:nary>
                    </m:oMath>
                  </m:oMathPara>
                </a14:m>
                <a:endParaRPr lang="en-GB" sz="2200" dirty="0"/>
              </a:p>
              <a:p>
                <a:r>
                  <a:rPr lang="en-GB" sz="2200" dirty="0"/>
                  <a:t>Subsequently, the action with the highest EU is chosen:</a:t>
                </a:r>
                <a:endParaRPr lang="pt-PT" sz="2200" b="0" i="1" dirty="0">
                  <a:latin typeface="Cambria Math" panose="02040503050406030204" pitchFamily="18" charset="0"/>
                </a:endParaRPr>
              </a:p>
              <a:p>
                <a:pPr marL="0" indent="0">
                  <a:buNone/>
                </a:pPr>
                <a:endParaRPr lang="pt-PT" sz="22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pt-PT" sz="2200" b="0" i="1" smtClean="0">
                          <a:latin typeface="Cambria Math" panose="02040503050406030204" pitchFamily="18" charset="0"/>
                        </a:rPr>
                        <m:t>𝑎𝑐𝑡𝑖𝑜𝑛</m:t>
                      </m:r>
                      <m:r>
                        <a:rPr lang="pt-PT" sz="2200" b="0" i="1" smtClean="0">
                          <a:latin typeface="Cambria Math" panose="02040503050406030204" pitchFamily="18" charset="0"/>
                        </a:rPr>
                        <m:t>=</m:t>
                      </m:r>
                      <m:sSub>
                        <m:sSubPr>
                          <m:ctrlPr>
                            <a:rPr lang="pt-PT" sz="2200" b="0" i="1" smtClean="0">
                              <a:latin typeface="Cambria Math" panose="02040503050406030204" pitchFamily="18" charset="0"/>
                            </a:rPr>
                          </m:ctrlPr>
                        </m:sSubPr>
                        <m:e>
                          <m:r>
                            <a:rPr lang="pt-PT" sz="2200" b="0" i="1" smtClean="0">
                              <a:latin typeface="Cambria Math" panose="02040503050406030204" pitchFamily="18" charset="0"/>
                            </a:rPr>
                            <m:t>𝑎𝑟𝑔𝑚𝑎𝑥</m:t>
                          </m:r>
                        </m:e>
                        <m:sub>
                          <m:r>
                            <a:rPr lang="pt-PT" sz="2200" b="0" i="1" smtClean="0">
                              <a:latin typeface="Cambria Math" panose="02040503050406030204" pitchFamily="18" charset="0"/>
                            </a:rPr>
                            <m:t>𝑎</m:t>
                          </m:r>
                        </m:sub>
                      </m:sSub>
                      <m:r>
                        <a:rPr lang="pt-PT" sz="2200" b="0" i="1" smtClean="0">
                          <a:latin typeface="Cambria Math" panose="02040503050406030204" pitchFamily="18" charset="0"/>
                        </a:rPr>
                        <m:t>𝐸𝑈</m:t>
                      </m:r>
                      <m:r>
                        <a:rPr lang="pt-PT" sz="2200" b="0" i="1" smtClean="0">
                          <a:latin typeface="Cambria Math" panose="02040503050406030204" pitchFamily="18" charset="0"/>
                        </a:rPr>
                        <m:t>(</m:t>
                      </m:r>
                      <m:r>
                        <a:rPr lang="pt-PT" sz="2200" b="0" i="1" smtClean="0">
                          <a:latin typeface="Cambria Math" panose="02040503050406030204" pitchFamily="18" charset="0"/>
                        </a:rPr>
                        <m:t>𝑎</m:t>
                      </m:r>
                      <m:r>
                        <a:rPr lang="pt-PT" sz="2200" b="0" i="1" smtClean="0">
                          <a:latin typeface="Cambria Math" panose="02040503050406030204" pitchFamily="18" charset="0"/>
                        </a:rPr>
                        <m:t>|</m:t>
                      </m:r>
                      <m:r>
                        <a:rPr lang="pt-PT" sz="2200" b="0" i="1" smtClean="0">
                          <a:latin typeface="Cambria Math" panose="02040503050406030204" pitchFamily="18" charset="0"/>
                        </a:rPr>
                        <m:t>𝑒</m:t>
                      </m:r>
                      <m:r>
                        <a:rPr lang="pt-PT" sz="2200" b="0" i="1" smtClean="0">
                          <a:latin typeface="Cambria Math" panose="02040503050406030204" pitchFamily="18" charset="0"/>
                        </a:rPr>
                        <m:t>)</m:t>
                      </m:r>
                    </m:oMath>
                  </m:oMathPara>
                </a14:m>
                <a:endParaRPr lang="en-GB" sz="2200" dirty="0"/>
              </a:p>
            </p:txBody>
          </p:sp>
        </mc:Choice>
        <mc:Fallback xmlns="">
          <p:sp>
            <p:nvSpPr>
              <p:cNvPr id="3" name="Marcador de Posição de Conteúdo 2">
                <a:extLst>
                  <a:ext uri="{FF2B5EF4-FFF2-40B4-BE49-F238E27FC236}">
                    <a16:creationId xmlns:a16="http://schemas.microsoft.com/office/drawing/2014/main" id="{39A185F2-0452-405D-A60A-76C5DCC947A3}"/>
                  </a:ext>
                </a:extLst>
              </p:cNvPr>
              <p:cNvSpPr>
                <a:spLocks noGrp="1" noRot="1" noChangeAspect="1" noMove="1" noResize="1" noEditPoints="1" noAdjustHandles="1" noChangeArrowheads="1" noChangeShapeType="1" noTextEdit="1"/>
              </p:cNvSpPr>
              <p:nvPr>
                <p:ph idx="1"/>
              </p:nvPr>
            </p:nvSpPr>
            <p:spPr>
              <a:xfrm>
                <a:off x="1256362" y="1847897"/>
                <a:ext cx="10457543" cy="4195966"/>
              </a:xfrm>
              <a:blipFill>
                <a:blip r:embed="rId3"/>
                <a:stretch>
                  <a:fillRect l="-641" t="-1453"/>
                </a:stretch>
              </a:blipFill>
            </p:spPr>
            <p:txBody>
              <a:bodyPr/>
              <a:lstStyle/>
              <a:p>
                <a:r>
                  <a:rPr lang="en-GB">
                    <a:noFill/>
                  </a:rPr>
                  <a:t> </a:t>
                </a:r>
              </a:p>
            </p:txBody>
          </p:sp>
        </mc:Fallback>
      </mc:AlternateContent>
    </p:spTree>
    <p:extLst>
      <p:ext uri="{BB962C8B-B14F-4D97-AF65-F5344CB8AC3E}">
        <p14:creationId xmlns:p14="http://schemas.microsoft.com/office/powerpoint/2010/main" val="255358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B889C-7DCC-48FD-9E9B-26B5E5ADE273}"/>
              </a:ext>
            </a:extLst>
          </p:cNvPr>
          <p:cNvSpPr>
            <a:spLocks noGrp="1"/>
          </p:cNvSpPr>
          <p:nvPr>
            <p:ph type="title"/>
          </p:nvPr>
        </p:nvSpPr>
        <p:spPr>
          <a:xfrm>
            <a:off x="1371599" y="381000"/>
            <a:ext cx="9601200" cy="1485900"/>
          </a:xfrm>
        </p:spPr>
        <p:txBody>
          <a:bodyPr/>
          <a:lstStyle/>
          <a:p>
            <a:pPr algn="ctr"/>
            <a:r>
              <a:rPr lang="pt-PT" dirty="0" err="1"/>
              <a:t>Bayesian</a:t>
            </a:r>
            <a:r>
              <a:rPr lang="pt-PT" dirty="0"/>
              <a:t> Networks for </a:t>
            </a:r>
            <a:r>
              <a:rPr lang="pt-PT" dirty="0" err="1"/>
              <a:t>decision</a:t>
            </a:r>
            <a:r>
              <a:rPr lang="pt-PT" dirty="0"/>
              <a:t> </a:t>
            </a:r>
            <a:r>
              <a:rPr lang="pt-PT" dirty="0" err="1"/>
              <a:t>making</a:t>
            </a:r>
            <a:endParaRPr lang="en-GB" dirty="0"/>
          </a:p>
        </p:txBody>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D569521A-46C6-4D42-A47C-0AA311CDD8E0}"/>
                  </a:ext>
                </a:extLst>
              </p:cNvPr>
              <p:cNvSpPr>
                <a:spLocks noGrp="1"/>
              </p:cNvSpPr>
              <p:nvPr>
                <p:ph idx="1"/>
              </p:nvPr>
            </p:nvSpPr>
            <p:spPr>
              <a:xfrm>
                <a:off x="774032" y="1628272"/>
                <a:ext cx="10796335" cy="4981075"/>
              </a:xfrm>
            </p:spPr>
            <p:txBody>
              <a:bodyPr>
                <a:normAutofit/>
              </a:bodyPr>
              <a:lstStyle/>
              <a:p>
                <a:r>
                  <a:rPr lang="en-GB" dirty="0"/>
                  <a:t>For example:</a:t>
                </a:r>
              </a:p>
              <a:p>
                <a:pPr lvl="1"/>
                <a:r>
                  <a:rPr lang="en-GB" dirty="0"/>
                  <a:t>The expected utility of playing in the lottery is:</a:t>
                </a:r>
              </a:p>
              <a:p>
                <a:pPr marL="530352" lvl="1" indent="0" algn="ctr">
                  <a:buNone/>
                </a:pPr>
                <a:endParaRPr lang="en-GB" i="1" dirty="0">
                  <a:latin typeface="Cambria Math" panose="02040503050406030204" pitchFamily="18" charset="0"/>
                </a:endParaRPr>
              </a:p>
              <a:p>
                <a:pPr marL="530352" lvl="1"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pt-PT">
                              <a:latin typeface="Cambria Math" panose="02040503050406030204" pitchFamily="18" charset="0"/>
                            </a:rPr>
                            <m:t>𝐸𝑈</m:t>
                          </m:r>
                        </m:e>
                        <m:sub>
                          <m:r>
                            <a:rPr lang="pt-PT">
                              <a:latin typeface="Cambria Math" panose="02040503050406030204" pitchFamily="18" charset="0"/>
                            </a:rPr>
                            <m:t>𝑝𝑙𝑎𝑦</m:t>
                          </m:r>
                          <m:r>
                            <a:rPr lang="pt-PT">
                              <a:latin typeface="Cambria Math" panose="02040503050406030204" pitchFamily="18" charset="0"/>
                            </a:rPr>
                            <m:t>1</m:t>
                          </m:r>
                        </m:sub>
                      </m:sSub>
                      <m:r>
                        <a:rPr lang="pt-PT">
                          <a:latin typeface="Cambria Math" panose="02040503050406030204" pitchFamily="18" charset="0"/>
                        </a:rPr>
                        <m:t>=</m:t>
                      </m:r>
                      <m:r>
                        <a:rPr lang="pt-PT">
                          <a:latin typeface="Cambria Math" panose="02040503050406030204" pitchFamily="18" charset="0"/>
                        </a:rPr>
                        <m:t>𝑃</m:t>
                      </m:r>
                      <m:d>
                        <m:dPr>
                          <m:ctrlPr>
                            <a:rPr lang="pt-PT" i="1">
                              <a:latin typeface="Cambria Math" panose="02040503050406030204" pitchFamily="18" charset="0"/>
                            </a:rPr>
                          </m:ctrlPr>
                        </m:dPr>
                        <m:e>
                          <m:sSub>
                            <m:sSubPr>
                              <m:ctrlPr>
                                <a:rPr lang="pt-PT" i="1">
                                  <a:latin typeface="Cambria Math" panose="02040503050406030204" pitchFamily="18" charset="0"/>
                                </a:rPr>
                              </m:ctrlPr>
                            </m:sSubPr>
                            <m:e>
                              <m:r>
                                <a:rPr lang="pt-PT">
                                  <a:latin typeface="Cambria Math" panose="02040503050406030204" pitchFamily="18" charset="0"/>
                                </a:rPr>
                                <m:t>𝑤𝑖𝑛𝑛𝑖𝑛𝑔</m:t>
                              </m:r>
                            </m:e>
                            <m:sub>
                              <m:r>
                                <a:rPr lang="pt-PT">
                                  <a:latin typeface="Cambria Math" panose="02040503050406030204" pitchFamily="18" charset="0"/>
                                </a:rPr>
                                <m:t>1</m:t>
                              </m:r>
                            </m:sub>
                          </m:sSub>
                        </m:e>
                        <m:e>
                          <m:sSub>
                            <m:sSubPr>
                              <m:ctrlPr>
                                <a:rPr lang="pt-PT" i="1">
                                  <a:latin typeface="Cambria Math" panose="02040503050406030204" pitchFamily="18" charset="0"/>
                                </a:rPr>
                              </m:ctrlPr>
                            </m:sSubPr>
                            <m:e>
                              <m:r>
                                <a:rPr lang="pt-PT">
                                  <a:latin typeface="Cambria Math" panose="02040503050406030204" pitchFamily="18" charset="0"/>
                                </a:rPr>
                                <m:t>𝑝𝑙𝑎𝑦</m:t>
                              </m:r>
                            </m:e>
                            <m:sub>
                              <m:r>
                                <a:rPr lang="pt-PT">
                                  <a:latin typeface="Cambria Math" panose="02040503050406030204" pitchFamily="18" charset="0"/>
                                </a:rPr>
                                <m:t>1</m:t>
                              </m:r>
                            </m:sub>
                          </m:sSub>
                        </m:e>
                      </m:d>
                      <m:r>
                        <a:rPr lang="pt-PT">
                          <a:latin typeface="Cambria Math" panose="02040503050406030204" pitchFamily="18" charset="0"/>
                        </a:rPr>
                        <m:t>∗</m:t>
                      </m:r>
                      <m:r>
                        <a:rPr lang="pt-PT">
                          <a:latin typeface="Cambria Math" panose="02040503050406030204" pitchFamily="18" charset="0"/>
                        </a:rPr>
                        <m:t>𝑈</m:t>
                      </m:r>
                      <m:d>
                        <m:dPr>
                          <m:ctrlPr>
                            <a:rPr lang="pt-PT" i="1">
                              <a:latin typeface="Cambria Math" panose="02040503050406030204" pitchFamily="18" charset="0"/>
                            </a:rPr>
                          </m:ctrlPr>
                        </m:dPr>
                        <m:e>
                          <m:sSub>
                            <m:sSubPr>
                              <m:ctrlPr>
                                <a:rPr lang="pt-PT" i="1">
                                  <a:latin typeface="Cambria Math" panose="02040503050406030204" pitchFamily="18" charset="0"/>
                                </a:rPr>
                              </m:ctrlPr>
                            </m:sSubPr>
                            <m:e>
                              <m:r>
                                <a:rPr lang="pt-PT">
                                  <a:latin typeface="Cambria Math" panose="02040503050406030204" pitchFamily="18" charset="0"/>
                                </a:rPr>
                                <m:t>𝑤𝑖𝑛𝑛𝑖𝑛𝑔</m:t>
                              </m:r>
                            </m:e>
                            <m:sub>
                              <m:r>
                                <a:rPr lang="pt-PT">
                                  <a:latin typeface="Cambria Math" panose="02040503050406030204" pitchFamily="18" charset="0"/>
                                </a:rPr>
                                <m:t>1</m:t>
                              </m:r>
                            </m:sub>
                          </m:sSub>
                        </m:e>
                      </m:d>
                      <m:r>
                        <a:rPr lang="pt-PT">
                          <a:latin typeface="Cambria Math" panose="02040503050406030204" pitchFamily="18" charset="0"/>
                        </a:rPr>
                        <m:t>+(</m:t>
                      </m:r>
                      <m:r>
                        <a:rPr lang="pt-PT">
                          <a:latin typeface="Cambria Math" panose="02040503050406030204" pitchFamily="18" charset="0"/>
                        </a:rPr>
                        <m:t>𝑃</m:t>
                      </m:r>
                      <m:d>
                        <m:dPr>
                          <m:ctrlPr>
                            <a:rPr lang="pt-PT" i="1">
                              <a:latin typeface="Cambria Math" panose="02040503050406030204" pitchFamily="18" charset="0"/>
                            </a:rPr>
                          </m:ctrlPr>
                        </m:dPr>
                        <m:e>
                          <m:sSub>
                            <m:sSubPr>
                              <m:ctrlPr>
                                <a:rPr lang="pt-PT" i="1">
                                  <a:latin typeface="Cambria Math" panose="02040503050406030204" pitchFamily="18" charset="0"/>
                                </a:rPr>
                              </m:ctrlPr>
                            </m:sSubPr>
                            <m:e>
                              <m:r>
                                <a:rPr lang="pt-PT">
                                  <a:latin typeface="Cambria Math" panose="02040503050406030204" pitchFamily="18" charset="0"/>
                                </a:rPr>
                                <m:t>𝑙𝑜𝑠𝑖𝑛𝑔</m:t>
                              </m:r>
                            </m:e>
                            <m:sub>
                              <m:r>
                                <a:rPr lang="pt-PT">
                                  <a:latin typeface="Cambria Math" panose="02040503050406030204" pitchFamily="18" charset="0"/>
                                </a:rPr>
                                <m:t>1</m:t>
                              </m:r>
                            </m:sub>
                          </m:sSub>
                        </m:e>
                        <m:e>
                          <m:sSub>
                            <m:sSubPr>
                              <m:ctrlPr>
                                <a:rPr lang="pt-PT" i="1">
                                  <a:latin typeface="Cambria Math" panose="02040503050406030204" pitchFamily="18" charset="0"/>
                                </a:rPr>
                              </m:ctrlPr>
                            </m:sSubPr>
                            <m:e>
                              <m:r>
                                <a:rPr lang="pt-PT">
                                  <a:latin typeface="Cambria Math" panose="02040503050406030204" pitchFamily="18" charset="0"/>
                                </a:rPr>
                                <m:t>𝑝𝑙𝑎𝑦</m:t>
                              </m:r>
                            </m:e>
                            <m:sub>
                              <m:r>
                                <a:rPr lang="pt-PT">
                                  <a:latin typeface="Cambria Math" panose="02040503050406030204" pitchFamily="18" charset="0"/>
                                </a:rPr>
                                <m:t>1</m:t>
                              </m:r>
                            </m:sub>
                          </m:sSub>
                        </m:e>
                      </m:d>
                      <m:r>
                        <a:rPr lang="pt-PT">
                          <a:latin typeface="Cambria Math" panose="02040503050406030204" pitchFamily="18" charset="0"/>
                        </a:rPr>
                        <m:t>∗</m:t>
                      </m:r>
                      <m:r>
                        <a:rPr lang="pt-PT">
                          <a:latin typeface="Cambria Math" panose="02040503050406030204" pitchFamily="18" charset="0"/>
                        </a:rPr>
                        <m:t>𝑈</m:t>
                      </m:r>
                      <m:r>
                        <a:rPr lang="pt-PT">
                          <a:latin typeface="Cambria Math" panose="02040503050406030204" pitchFamily="18" charset="0"/>
                        </a:rPr>
                        <m:t>(</m:t>
                      </m:r>
                      <m:sSub>
                        <m:sSubPr>
                          <m:ctrlPr>
                            <a:rPr lang="pt-PT" i="1">
                              <a:latin typeface="Cambria Math" panose="02040503050406030204" pitchFamily="18" charset="0"/>
                            </a:rPr>
                          </m:ctrlPr>
                        </m:sSubPr>
                        <m:e>
                          <m:r>
                            <a:rPr lang="pt-PT">
                              <a:latin typeface="Cambria Math" panose="02040503050406030204" pitchFamily="18" charset="0"/>
                            </a:rPr>
                            <m:t>𝑙𝑜𝑠𝑖𝑛𝑔</m:t>
                          </m:r>
                        </m:e>
                        <m:sub>
                          <m:r>
                            <a:rPr lang="pt-PT">
                              <a:latin typeface="Cambria Math" panose="02040503050406030204" pitchFamily="18" charset="0"/>
                            </a:rPr>
                            <m:t>1</m:t>
                          </m:r>
                        </m:sub>
                      </m:sSub>
                      <m:r>
                        <a:rPr lang="pt-PT">
                          <a:latin typeface="Cambria Math" panose="02040503050406030204" pitchFamily="18" charset="0"/>
                        </a:rPr>
                        <m:t>)</m:t>
                      </m:r>
                    </m:oMath>
                  </m:oMathPara>
                </a14:m>
                <a:endParaRPr lang="pt-PT" dirty="0"/>
              </a:p>
              <a:p>
                <a:pPr marL="530352" lvl="1" indent="0" algn="ctr">
                  <a:buNone/>
                </a:pPr>
                <a:endParaRPr lang="pt-PT" dirty="0"/>
              </a:p>
              <a:p>
                <a:pPr marL="530352" lvl="1"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pt-PT">
                              <a:latin typeface="Cambria Math" panose="02040503050406030204" pitchFamily="18" charset="0"/>
                            </a:rPr>
                            <m:t>𝐸𝑈</m:t>
                          </m:r>
                        </m:e>
                        <m:sub>
                          <m:r>
                            <a:rPr lang="pt-PT">
                              <a:latin typeface="Cambria Math" panose="02040503050406030204" pitchFamily="18" charset="0"/>
                            </a:rPr>
                            <m:t>𝑝𝑙𝑎𝑦</m:t>
                          </m:r>
                          <m:r>
                            <a:rPr lang="pt-PT">
                              <a:latin typeface="Cambria Math" panose="02040503050406030204" pitchFamily="18" charset="0"/>
                            </a:rPr>
                            <m:t>1</m:t>
                          </m:r>
                        </m:sub>
                      </m:sSub>
                      <m:r>
                        <a:rPr lang="pt-PT">
                          <a:latin typeface="Cambria Math" panose="02040503050406030204" pitchFamily="18" charset="0"/>
                        </a:rPr>
                        <m:t>=</m:t>
                      </m:r>
                      <m:f>
                        <m:fPr>
                          <m:ctrlPr>
                            <a:rPr lang="pt-PT" i="1">
                              <a:latin typeface="Cambria Math" panose="02040503050406030204" pitchFamily="18" charset="0"/>
                            </a:rPr>
                          </m:ctrlPr>
                        </m:fPr>
                        <m:num>
                          <m:r>
                            <a:rPr lang="pt-PT">
                              <a:latin typeface="Cambria Math" panose="02040503050406030204" pitchFamily="18" charset="0"/>
                            </a:rPr>
                            <m:t>1</m:t>
                          </m:r>
                        </m:num>
                        <m:den>
                          <m:r>
                            <a:rPr lang="pt-PT">
                              <a:latin typeface="Cambria Math" panose="02040503050406030204" pitchFamily="18" charset="0"/>
                            </a:rPr>
                            <m:t>1000000</m:t>
                          </m:r>
                        </m:den>
                      </m:f>
                      <m:r>
                        <a:rPr lang="pt-PT">
                          <a:latin typeface="Cambria Math" panose="02040503050406030204" pitchFamily="18" charset="0"/>
                        </a:rPr>
                        <m:t>∗100000+</m:t>
                      </m:r>
                      <m:f>
                        <m:fPr>
                          <m:ctrlPr>
                            <a:rPr lang="pt-PT" i="1">
                              <a:latin typeface="Cambria Math" panose="02040503050406030204" pitchFamily="18" charset="0"/>
                            </a:rPr>
                          </m:ctrlPr>
                        </m:fPr>
                        <m:num>
                          <m:r>
                            <a:rPr lang="pt-PT">
                              <a:latin typeface="Cambria Math" panose="02040503050406030204" pitchFamily="18" charset="0"/>
                            </a:rPr>
                            <m:t>999999</m:t>
                          </m:r>
                        </m:num>
                        <m:den>
                          <m:r>
                            <a:rPr lang="pt-PT">
                              <a:latin typeface="Cambria Math" panose="02040503050406030204" pitchFamily="18" charset="0"/>
                            </a:rPr>
                            <m:t>1000000</m:t>
                          </m:r>
                        </m:den>
                      </m:f>
                      <m:r>
                        <a:rPr lang="pt-PT">
                          <a:latin typeface="Cambria Math" panose="02040503050406030204" pitchFamily="18" charset="0"/>
                        </a:rPr>
                        <m:t>∗0= </m:t>
                      </m:r>
                      <m:f>
                        <m:fPr>
                          <m:ctrlPr>
                            <a:rPr lang="pt-PT" i="1">
                              <a:latin typeface="Cambria Math" panose="02040503050406030204" pitchFamily="18" charset="0"/>
                            </a:rPr>
                          </m:ctrlPr>
                        </m:fPr>
                        <m:num>
                          <m:r>
                            <a:rPr lang="pt-PT">
                              <a:latin typeface="Cambria Math" panose="02040503050406030204" pitchFamily="18" charset="0"/>
                            </a:rPr>
                            <m:t>1</m:t>
                          </m:r>
                        </m:num>
                        <m:den>
                          <m:r>
                            <a:rPr lang="pt-PT">
                              <a:latin typeface="Cambria Math" panose="02040503050406030204" pitchFamily="18" charset="0"/>
                            </a:rPr>
                            <m:t>10</m:t>
                          </m:r>
                        </m:den>
                      </m:f>
                    </m:oMath>
                  </m:oMathPara>
                </a14:m>
                <a:endParaRPr lang="pt-PT" dirty="0"/>
              </a:p>
              <a:p>
                <a:pPr marL="530352" lvl="1" indent="0" algn="ctr">
                  <a:buNone/>
                </a:pPr>
                <a:endParaRPr lang="pt-PT" dirty="0"/>
              </a:p>
              <a:p>
                <a:pPr marL="530352" lvl="1"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pt-PT">
                              <a:latin typeface="Cambria Math" panose="02040503050406030204" pitchFamily="18" charset="0"/>
                            </a:rPr>
                            <m:t>𝐸𝑈</m:t>
                          </m:r>
                        </m:e>
                        <m:sub>
                          <m:r>
                            <a:rPr lang="pt-PT">
                              <a:latin typeface="Cambria Math" panose="02040503050406030204" pitchFamily="18" charset="0"/>
                            </a:rPr>
                            <m:t>𝑝𝑙𝑎𝑦</m:t>
                          </m:r>
                          <m:r>
                            <a:rPr lang="pt-PT">
                              <a:latin typeface="Cambria Math" panose="02040503050406030204" pitchFamily="18" charset="0"/>
                            </a:rPr>
                            <m:t>2</m:t>
                          </m:r>
                        </m:sub>
                      </m:sSub>
                      <m:r>
                        <a:rPr lang="pt-PT">
                          <a:latin typeface="Cambria Math" panose="02040503050406030204" pitchFamily="18" charset="0"/>
                        </a:rPr>
                        <m:t>=</m:t>
                      </m:r>
                      <m:r>
                        <a:rPr lang="pt-PT">
                          <a:latin typeface="Cambria Math" panose="02040503050406030204" pitchFamily="18" charset="0"/>
                        </a:rPr>
                        <m:t>𝑃</m:t>
                      </m:r>
                      <m:d>
                        <m:dPr>
                          <m:ctrlPr>
                            <a:rPr lang="pt-PT" i="1">
                              <a:latin typeface="Cambria Math" panose="02040503050406030204" pitchFamily="18" charset="0"/>
                            </a:rPr>
                          </m:ctrlPr>
                        </m:dPr>
                        <m:e>
                          <m:sSub>
                            <m:sSubPr>
                              <m:ctrlPr>
                                <a:rPr lang="pt-PT" i="1">
                                  <a:latin typeface="Cambria Math" panose="02040503050406030204" pitchFamily="18" charset="0"/>
                                </a:rPr>
                              </m:ctrlPr>
                            </m:sSubPr>
                            <m:e>
                              <m:r>
                                <a:rPr lang="pt-PT">
                                  <a:latin typeface="Cambria Math" panose="02040503050406030204" pitchFamily="18" charset="0"/>
                                </a:rPr>
                                <m:t>𝑤𝑖𝑛𝑛𝑖𝑛𝑔</m:t>
                              </m:r>
                            </m:e>
                            <m:sub>
                              <m:r>
                                <a:rPr lang="pt-PT">
                                  <a:latin typeface="Cambria Math" panose="02040503050406030204" pitchFamily="18" charset="0"/>
                                </a:rPr>
                                <m:t>2</m:t>
                              </m:r>
                            </m:sub>
                          </m:sSub>
                        </m:e>
                        <m:e>
                          <m:sSub>
                            <m:sSubPr>
                              <m:ctrlPr>
                                <a:rPr lang="pt-PT" i="1">
                                  <a:latin typeface="Cambria Math" panose="02040503050406030204" pitchFamily="18" charset="0"/>
                                </a:rPr>
                              </m:ctrlPr>
                            </m:sSubPr>
                            <m:e>
                              <m:r>
                                <a:rPr lang="pt-PT">
                                  <a:latin typeface="Cambria Math" panose="02040503050406030204" pitchFamily="18" charset="0"/>
                                </a:rPr>
                                <m:t>𝑝𝑙𝑎𝑦</m:t>
                              </m:r>
                            </m:e>
                            <m:sub>
                              <m:r>
                                <a:rPr lang="pt-PT">
                                  <a:latin typeface="Cambria Math" panose="02040503050406030204" pitchFamily="18" charset="0"/>
                                </a:rPr>
                                <m:t>2</m:t>
                              </m:r>
                            </m:sub>
                          </m:sSub>
                        </m:e>
                      </m:d>
                      <m:r>
                        <a:rPr lang="pt-PT">
                          <a:latin typeface="Cambria Math" panose="02040503050406030204" pitchFamily="18" charset="0"/>
                        </a:rPr>
                        <m:t>∗</m:t>
                      </m:r>
                      <m:r>
                        <a:rPr lang="pt-PT">
                          <a:latin typeface="Cambria Math" panose="02040503050406030204" pitchFamily="18" charset="0"/>
                        </a:rPr>
                        <m:t>𝑈</m:t>
                      </m:r>
                      <m:d>
                        <m:dPr>
                          <m:ctrlPr>
                            <a:rPr lang="pt-PT" i="1">
                              <a:latin typeface="Cambria Math" panose="02040503050406030204" pitchFamily="18" charset="0"/>
                            </a:rPr>
                          </m:ctrlPr>
                        </m:dPr>
                        <m:e>
                          <m:sSub>
                            <m:sSubPr>
                              <m:ctrlPr>
                                <a:rPr lang="pt-PT" i="1">
                                  <a:latin typeface="Cambria Math" panose="02040503050406030204" pitchFamily="18" charset="0"/>
                                </a:rPr>
                              </m:ctrlPr>
                            </m:sSubPr>
                            <m:e>
                              <m:r>
                                <a:rPr lang="pt-PT">
                                  <a:latin typeface="Cambria Math" panose="02040503050406030204" pitchFamily="18" charset="0"/>
                                </a:rPr>
                                <m:t>𝑤𝑖𝑛𝑛𝑖𝑛𝑔</m:t>
                              </m:r>
                            </m:e>
                            <m:sub>
                              <m:r>
                                <a:rPr lang="pt-PT">
                                  <a:latin typeface="Cambria Math" panose="02040503050406030204" pitchFamily="18" charset="0"/>
                                </a:rPr>
                                <m:t>2</m:t>
                              </m:r>
                            </m:sub>
                          </m:sSub>
                        </m:e>
                      </m:d>
                      <m:r>
                        <a:rPr lang="pt-PT">
                          <a:latin typeface="Cambria Math" panose="02040503050406030204" pitchFamily="18" charset="0"/>
                        </a:rPr>
                        <m:t>+(</m:t>
                      </m:r>
                      <m:r>
                        <a:rPr lang="pt-PT">
                          <a:latin typeface="Cambria Math" panose="02040503050406030204" pitchFamily="18" charset="0"/>
                        </a:rPr>
                        <m:t>𝑃</m:t>
                      </m:r>
                      <m:d>
                        <m:dPr>
                          <m:ctrlPr>
                            <a:rPr lang="pt-PT" i="1">
                              <a:latin typeface="Cambria Math" panose="02040503050406030204" pitchFamily="18" charset="0"/>
                            </a:rPr>
                          </m:ctrlPr>
                        </m:dPr>
                        <m:e>
                          <m:sSub>
                            <m:sSubPr>
                              <m:ctrlPr>
                                <a:rPr lang="pt-PT" i="1">
                                  <a:latin typeface="Cambria Math" panose="02040503050406030204" pitchFamily="18" charset="0"/>
                                </a:rPr>
                              </m:ctrlPr>
                            </m:sSubPr>
                            <m:e>
                              <m:r>
                                <a:rPr lang="pt-PT">
                                  <a:latin typeface="Cambria Math" panose="02040503050406030204" pitchFamily="18" charset="0"/>
                                </a:rPr>
                                <m:t>𝑙𝑜𝑠𝑖𝑛𝑔</m:t>
                              </m:r>
                            </m:e>
                            <m:sub>
                              <m:r>
                                <a:rPr lang="pt-PT">
                                  <a:latin typeface="Cambria Math" panose="02040503050406030204" pitchFamily="18" charset="0"/>
                                </a:rPr>
                                <m:t>2</m:t>
                              </m:r>
                            </m:sub>
                          </m:sSub>
                        </m:e>
                        <m:e>
                          <m:sSub>
                            <m:sSubPr>
                              <m:ctrlPr>
                                <a:rPr lang="pt-PT" i="1">
                                  <a:latin typeface="Cambria Math" panose="02040503050406030204" pitchFamily="18" charset="0"/>
                                </a:rPr>
                              </m:ctrlPr>
                            </m:sSubPr>
                            <m:e>
                              <m:r>
                                <a:rPr lang="pt-PT">
                                  <a:latin typeface="Cambria Math" panose="02040503050406030204" pitchFamily="18" charset="0"/>
                                </a:rPr>
                                <m:t>𝑝𝑙𝑎𝑦</m:t>
                              </m:r>
                            </m:e>
                            <m:sub>
                              <m:r>
                                <a:rPr lang="pt-PT">
                                  <a:latin typeface="Cambria Math" panose="02040503050406030204" pitchFamily="18" charset="0"/>
                                </a:rPr>
                                <m:t>2</m:t>
                              </m:r>
                            </m:sub>
                          </m:sSub>
                        </m:e>
                      </m:d>
                      <m:r>
                        <a:rPr lang="pt-PT">
                          <a:latin typeface="Cambria Math" panose="02040503050406030204" pitchFamily="18" charset="0"/>
                        </a:rPr>
                        <m:t>∗</m:t>
                      </m:r>
                      <m:r>
                        <a:rPr lang="pt-PT">
                          <a:latin typeface="Cambria Math" panose="02040503050406030204" pitchFamily="18" charset="0"/>
                        </a:rPr>
                        <m:t>𝑈</m:t>
                      </m:r>
                      <m:r>
                        <a:rPr lang="pt-PT">
                          <a:latin typeface="Cambria Math" panose="02040503050406030204" pitchFamily="18" charset="0"/>
                        </a:rPr>
                        <m:t>(</m:t>
                      </m:r>
                      <m:sSub>
                        <m:sSubPr>
                          <m:ctrlPr>
                            <a:rPr lang="pt-PT" i="1">
                              <a:latin typeface="Cambria Math" panose="02040503050406030204" pitchFamily="18" charset="0"/>
                            </a:rPr>
                          </m:ctrlPr>
                        </m:sSubPr>
                        <m:e>
                          <m:r>
                            <a:rPr lang="pt-PT">
                              <a:latin typeface="Cambria Math" panose="02040503050406030204" pitchFamily="18" charset="0"/>
                            </a:rPr>
                            <m:t>𝑙𝑜𝑠𝑖𝑛𝑔</m:t>
                          </m:r>
                        </m:e>
                        <m:sub>
                          <m:r>
                            <a:rPr lang="pt-PT">
                              <a:latin typeface="Cambria Math" panose="02040503050406030204" pitchFamily="18" charset="0"/>
                            </a:rPr>
                            <m:t>2</m:t>
                          </m:r>
                        </m:sub>
                      </m:sSub>
                      <m:r>
                        <a:rPr lang="pt-PT">
                          <a:latin typeface="Cambria Math" panose="02040503050406030204" pitchFamily="18" charset="0"/>
                        </a:rPr>
                        <m:t>)</m:t>
                      </m:r>
                    </m:oMath>
                  </m:oMathPara>
                </a14:m>
                <a:endParaRPr lang="pt-PT" dirty="0"/>
              </a:p>
              <a:p>
                <a:pPr marL="530352" lvl="1" indent="0" algn="ctr">
                  <a:buNone/>
                </a:pPr>
                <a:endParaRPr lang="pt-PT" dirty="0"/>
              </a:p>
              <a:p>
                <a:pPr marL="530352" lvl="1" indent="0" algn="ctr">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pt-PT">
                              <a:latin typeface="Cambria Math" panose="02040503050406030204" pitchFamily="18" charset="0"/>
                            </a:rPr>
                            <m:t>𝐸𝑈</m:t>
                          </m:r>
                        </m:e>
                        <m:sub>
                          <m:r>
                            <a:rPr lang="pt-PT">
                              <a:latin typeface="Cambria Math" panose="02040503050406030204" pitchFamily="18" charset="0"/>
                            </a:rPr>
                            <m:t>𝑝𝑙𝑎𝑦</m:t>
                          </m:r>
                          <m:r>
                            <a:rPr lang="pt-PT">
                              <a:latin typeface="Cambria Math" panose="02040503050406030204" pitchFamily="18" charset="0"/>
                            </a:rPr>
                            <m:t>2</m:t>
                          </m:r>
                        </m:sub>
                      </m:sSub>
                      <m:r>
                        <a:rPr lang="pt-PT">
                          <a:latin typeface="Cambria Math" panose="02040503050406030204" pitchFamily="18" charset="0"/>
                        </a:rPr>
                        <m:t>=</m:t>
                      </m:r>
                      <m:f>
                        <m:fPr>
                          <m:ctrlPr>
                            <a:rPr lang="pt-PT" i="1">
                              <a:latin typeface="Cambria Math" panose="02040503050406030204" pitchFamily="18" charset="0"/>
                            </a:rPr>
                          </m:ctrlPr>
                        </m:fPr>
                        <m:num>
                          <m:r>
                            <a:rPr lang="pt-PT">
                              <a:latin typeface="Cambria Math" panose="02040503050406030204" pitchFamily="18" charset="0"/>
                            </a:rPr>
                            <m:t>2</m:t>
                          </m:r>
                        </m:num>
                        <m:den>
                          <m:r>
                            <a:rPr lang="pt-PT">
                              <a:latin typeface="Cambria Math" panose="02040503050406030204" pitchFamily="18" charset="0"/>
                            </a:rPr>
                            <m:t>1000000</m:t>
                          </m:r>
                        </m:den>
                      </m:f>
                      <m:r>
                        <a:rPr lang="pt-PT">
                          <a:latin typeface="Cambria Math" panose="02040503050406030204" pitchFamily="18" charset="0"/>
                        </a:rPr>
                        <m:t>∗400000+</m:t>
                      </m:r>
                      <m:f>
                        <m:fPr>
                          <m:ctrlPr>
                            <a:rPr lang="pt-PT" i="1">
                              <a:latin typeface="Cambria Math" panose="02040503050406030204" pitchFamily="18" charset="0"/>
                            </a:rPr>
                          </m:ctrlPr>
                        </m:fPr>
                        <m:num>
                          <m:r>
                            <a:rPr lang="pt-PT">
                              <a:latin typeface="Cambria Math" panose="02040503050406030204" pitchFamily="18" charset="0"/>
                            </a:rPr>
                            <m:t>999998</m:t>
                          </m:r>
                        </m:num>
                        <m:den>
                          <m:r>
                            <a:rPr lang="pt-PT">
                              <a:latin typeface="Cambria Math" panose="02040503050406030204" pitchFamily="18" charset="0"/>
                            </a:rPr>
                            <m:t>1000000</m:t>
                          </m:r>
                        </m:den>
                      </m:f>
                      <m:r>
                        <a:rPr lang="pt-PT">
                          <a:latin typeface="Cambria Math" panose="02040503050406030204" pitchFamily="18" charset="0"/>
                        </a:rPr>
                        <m:t>∗0= </m:t>
                      </m:r>
                      <m:f>
                        <m:fPr>
                          <m:ctrlPr>
                            <a:rPr lang="pt-PT" i="1">
                              <a:latin typeface="Cambria Math" panose="02040503050406030204" pitchFamily="18" charset="0"/>
                            </a:rPr>
                          </m:ctrlPr>
                        </m:fPr>
                        <m:num>
                          <m:r>
                            <a:rPr lang="pt-PT" b="0" i="1" smtClean="0">
                              <a:latin typeface="Cambria Math" panose="02040503050406030204" pitchFamily="18" charset="0"/>
                            </a:rPr>
                            <m:t>8</m:t>
                          </m:r>
                        </m:num>
                        <m:den>
                          <m:r>
                            <a:rPr lang="pt-PT">
                              <a:latin typeface="Cambria Math" panose="02040503050406030204" pitchFamily="18" charset="0"/>
                            </a:rPr>
                            <m:t>10</m:t>
                          </m:r>
                        </m:den>
                      </m:f>
                    </m:oMath>
                  </m:oMathPara>
                </a14:m>
                <a:endParaRPr lang="pt-PT" dirty="0"/>
              </a:p>
              <a:p>
                <a:pPr lvl="1"/>
                <a:endParaRPr lang="en-GB" dirty="0"/>
              </a:p>
              <a:p>
                <a:pPr lvl="1"/>
                <a:r>
                  <a:rPr lang="en-GB" dirty="0"/>
                  <a:t>The best action is to play in the lottery 2.</a:t>
                </a:r>
              </a:p>
              <a:p>
                <a:pPr lvl="1"/>
                <a:endParaRPr lang="en-GB" dirty="0"/>
              </a:p>
              <a:p>
                <a:pPr marL="530352" lvl="1" indent="0">
                  <a:buNone/>
                </a:pPr>
                <a:endParaRPr lang="pt-PT" dirty="0"/>
              </a:p>
              <a:p>
                <a:pPr marL="530352" lvl="1" indent="0" algn="ctr">
                  <a:buNone/>
                </a:pPr>
                <a:endParaRPr lang="en-GB" dirty="0"/>
              </a:p>
              <a:p>
                <a:endParaRPr lang="en-GB" dirty="0"/>
              </a:p>
            </p:txBody>
          </p:sp>
        </mc:Choice>
        <mc:Fallback xmlns="">
          <p:sp>
            <p:nvSpPr>
              <p:cNvPr id="3" name="Marcador de Posição de Conteúdo 2">
                <a:extLst>
                  <a:ext uri="{FF2B5EF4-FFF2-40B4-BE49-F238E27FC236}">
                    <a16:creationId xmlns:a16="http://schemas.microsoft.com/office/drawing/2014/main" id="{D569521A-46C6-4D42-A47C-0AA311CDD8E0}"/>
                  </a:ext>
                </a:extLst>
              </p:cNvPr>
              <p:cNvSpPr>
                <a:spLocks noGrp="1" noRot="1" noChangeAspect="1" noMove="1" noResize="1" noEditPoints="1" noAdjustHandles="1" noChangeArrowheads="1" noChangeShapeType="1" noTextEdit="1"/>
              </p:cNvSpPr>
              <p:nvPr>
                <p:ph idx="1"/>
              </p:nvPr>
            </p:nvSpPr>
            <p:spPr>
              <a:xfrm>
                <a:off x="774032" y="1628272"/>
                <a:ext cx="10796335" cy="4981075"/>
              </a:xfrm>
              <a:blipFill>
                <a:blip r:embed="rId3"/>
                <a:stretch>
                  <a:fillRect l="-508" t="-979"/>
                </a:stretch>
              </a:blipFill>
            </p:spPr>
            <p:txBody>
              <a:bodyPr/>
              <a:lstStyle/>
              <a:p>
                <a:r>
                  <a:rPr lang="en-GB">
                    <a:noFill/>
                  </a:rPr>
                  <a:t> </a:t>
                </a:r>
              </a:p>
            </p:txBody>
          </p:sp>
        </mc:Fallback>
      </mc:AlternateContent>
      <p:pic>
        <p:nvPicPr>
          <p:cNvPr id="4" name="Imagem 3" descr="Uma imagem com futebol, exterior, bola de bilhar, frente&#10;&#10;Descrição gerada automaticamente">
            <a:extLst>
              <a:ext uri="{FF2B5EF4-FFF2-40B4-BE49-F238E27FC236}">
                <a16:creationId xmlns:a16="http://schemas.microsoft.com/office/drawing/2014/main" id="{60FC0771-CEB5-497F-9392-65C2986ACB73}"/>
              </a:ext>
            </a:extLst>
          </p:cNvPr>
          <p:cNvPicPr>
            <a:picLocks noChangeAspect="1"/>
          </p:cNvPicPr>
          <p:nvPr/>
        </p:nvPicPr>
        <p:blipFill rotWithShape="1">
          <a:blip r:embed="rId4">
            <a:alphaModFix amt="5000"/>
            <a:extLst>
              <a:ext uri="{28A0092B-C50C-407E-A947-70E740481C1C}">
                <a14:useLocalDpi xmlns:a14="http://schemas.microsoft.com/office/drawing/2010/main" val="0"/>
              </a:ext>
            </a:extLst>
          </a:blip>
          <a:srcRect l="7137" r="-1" b="-1"/>
          <a:stretch/>
        </p:blipFill>
        <p:spPr>
          <a:xfrm>
            <a:off x="0" y="-366"/>
            <a:ext cx="12188652" cy="6857990"/>
          </a:xfrm>
          <a:prstGeom prst="rect">
            <a:avLst/>
          </a:prstGeom>
        </p:spPr>
      </p:pic>
    </p:spTree>
    <p:extLst>
      <p:ext uri="{BB962C8B-B14F-4D97-AF65-F5344CB8AC3E}">
        <p14:creationId xmlns:p14="http://schemas.microsoft.com/office/powerpoint/2010/main" val="375813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C06CAA22-6414-45E8-ADD5-E2EE225FB9CE}"/>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23569" r="1" b="14260"/>
          <a:stretch/>
        </p:blipFill>
        <p:spPr>
          <a:xfrm>
            <a:off x="-1202462" y="-376"/>
            <a:ext cx="12188652" cy="6857990"/>
          </a:xfrm>
          <a:prstGeom prst="rect">
            <a:avLst/>
          </a:prstGeom>
        </p:spPr>
      </p:pic>
      <p:sp>
        <p:nvSpPr>
          <p:cNvPr id="14" name="Rectangle 9">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2AB1FB-7A39-4B54-B394-279AF2AE34DD}"/>
              </a:ext>
            </a:extLst>
          </p:cNvPr>
          <p:cNvSpPr>
            <a:spLocks noGrp="1"/>
          </p:cNvSpPr>
          <p:nvPr>
            <p:ph type="title"/>
          </p:nvPr>
        </p:nvSpPr>
        <p:spPr>
          <a:xfrm>
            <a:off x="1295142" y="133818"/>
            <a:ext cx="9601200" cy="1485900"/>
          </a:xfrm>
        </p:spPr>
        <p:txBody>
          <a:bodyPr>
            <a:normAutofit/>
          </a:bodyPr>
          <a:lstStyle/>
          <a:p>
            <a:pPr algn="ctr"/>
            <a:r>
              <a:rPr lang="en-GB" dirty="0"/>
              <a:t>Rejection</a:t>
            </a:r>
            <a:r>
              <a:rPr lang="pt-PT" dirty="0"/>
              <a:t> </a:t>
            </a:r>
            <a:r>
              <a:rPr lang="en-GB" dirty="0"/>
              <a:t>Sampling</a:t>
            </a:r>
          </a:p>
        </p:txBody>
      </p:sp>
      <p:sp>
        <p:nvSpPr>
          <p:cNvPr id="15" name="Rectangle 11">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88631C5E-06A8-420E-9C04-628139996A20}"/>
                  </a:ext>
                </a:extLst>
              </p:cNvPr>
              <p:cNvSpPr>
                <a:spLocks noGrp="1"/>
              </p:cNvSpPr>
              <p:nvPr>
                <p:ph idx="1"/>
              </p:nvPr>
            </p:nvSpPr>
            <p:spPr>
              <a:xfrm>
                <a:off x="782643" y="1214692"/>
                <a:ext cx="6393815" cy="5337076"/>
              </a:xfrm>
            </p:spPr>
            <p:txBody>
              <a:bodyPr>
                <a:normAutofit fontScale="92500" lnSpcReduction="20000"/>
              </a:bodyPr>
              <a:lstStyle/>
              <a:p>
                <a:r>
                  <a:rPr lang="en-GB" dirty="0"/>
                  <a:t>The algorithm goes through every node and samples values for every variable.</a:t>
                </a:r>
              </a:p>
              <a:p>
                <a:pPr marL="0" indent="0" algn="ctr">
                  <a:buNone/>
                </a:pPr>
                <a:endParaRPr lang="pt-PT" b="0"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&lt;</m:t>
                      </m:r>
                      <m:r>
                        <a:rPr lang="pt-PT" b="0" i="1" smtClean="0">
                          <a:latin typeface="Cambria Math" panose="02040503050406030204" pitchFamily="18" charset="0"/>
                        </a:rPr>
                        <m:t>𝑃𝑜𝑙𝑢𝑡𝑖𝑜𝑛</m:t>
                      </m:r>
                      <m:r>
                        <a:rPr lang="pt-PT" b="0" i="1" smtClean="0">
                          <a:latin typeface="Cambria Math" panose="02040503050406030204" pitchFamily="18" charset="0"/>
                        </a:rPr>
                        <m:t>,</m:t>
                      </m:r>
                      <m:r>
                        <a:rPr lang="pt-PT" b="0" i="1" smtClean="0">
                          <a:latin typeface="Cambria Math" panose="02040503050406030204" pitchFamily="18" charset="0"/>
                        </a:rPr>
                        <m:t>𝑆𝑚𝑜𝑘𝑒𝑟</m:t>
                      </m:r>
                      <m:r>
                        <a:rPr lang="pt-PT" b="0" i="1" smtClean="0">
                          <a:latin typeface="Cambria Math" panose="02040503050406030204" pitchFamily="18" charset="0"/>
                        </a:rPr>
                        <m:t>,</m:t>
                      </m:r>
                      <m:r>
                        <a:rPr lang="pt-PT" b="0" i="1" smtClean="0">
                          <a:latin typeface="Cambria Math" panose="02040503050406030204" pitchFamily="18" charset="0"/>
                        </a:rPr>
                        <m:t>𝐶𝑎𝑛𝑐𝑒𝑟</m:t>
                      </m:r>
                      <m:r>
                        <a:rPr lang="pt-PT" b="0" i="1" smtClean="0">
                          <a:latin typeface="Cambria Math" panose="02040503050406030204" pitchFamily="18" charset="0"/>
                        </a:rPr>
                        <m:t>,</m:t>
                      </m:r>
                      <m:r>
                        <a:rPr lang="pt-PT" b="0" i="1" smtClean="0">
                          <a:latin typeface="Cambria Math" panose="02040503050406030204" pitchFamily="18" charset="0"/>
                        </a:rPr>
                        <m:t>𝑋𝑟𝑎𝑦</m:t>
                      </m:r>
                      <m:r>
                        <a:rPr lang="pt-PT" b="0" i="1" smtClean="0">
                          <a:latin typeface="Cambria Math" panose="02040503050406030204" pitchFamily="18" charset="0"/>
                        </a:rPr>
                        <m:t>,</m:t>
                      </m:r>
                      <m:r>
                        <a:rPr lang="pt-PT" b="0" i="1" smtClean="0">
                          <a:latin typeface="Cambria Math" panose="02040503050406030204" pitchFamily="18" charset="0"/>
                        </a:rPr>
                        <m:t>𝐷𝑦𝑠𝑝𝑛𝑜𝑒𝑎</m:t>
                      </m:r>
                      <m:r>
                        <a:rPr lang="pt-PT" b="0" i="1" smtClean="0">
                          <a:latin typeface="Cambria Math" panose="02040503050406030204" pitchFamily="18" charset="0"/>
                        </a:rPr>
                        <m:t>&gt;  </m:t>
                      </m:r>
                    </m:oMath>
                  </m:oMathPara>
                </a14:m>
                <a:endParaRPr lang="pt-PT" b="0" dirty="0"/>
              </a:p>
              <a:p>
                <a:pPr marL="0" indent="0" algn="ctr">
                  <a:buNone/>
                </a:pPr>
                <a14:m>
                  <m:oMathPara xmlns:m="http://schemas.openxmlformats.org/officeDocument/2006/math">
                    <m:oMathParaPr>
                      <m:jc m:val="centerGroup"/>
                    </m:oMathParaPr>
                    <m:oMath xmlns:m="http://schemas.openxmlformats.org/officeDocument/2006/math">
                      <m:r>
                        <a:rPr lang="pt-PT" b="0" i="1" smtClean="0">
                          <a:latin typeface="Cambria Math" panose="02040503050406030204" pitchFamily="18" charset="0"/>
                        </a:rPr>
                        <m:t>&lt;</m:t>
                      </m:r>
                      <m:r>
                        <a:rPr lang="pt-PT" b="0" i="1" smtClean="0">
                          <a:latin typeface="Cambria Math" panose="02040503050406030204" pitchFamily="18" charset="0"/>
                        </a:rPr>
                        <m:t>𝑇𝑟𝑢𝑒</m:t>
                      </m:r>
                      <m:r>
                        <a:rPr lang="pt-PT" b="0" i="1" smtClean="0">
                          <a:latin typeface="Cambria Math" panose="02040503050406030204" pitchFamily="18" charset="0"/>
                        </a:rPr>
                        <m:t>,</m:t>
                      </m:r>
                      <m:r>
                        <a:rPr lang="pt-PT" b="0" i="1" smtClean="0">
                          <a:latin typeface="Cambria Math" panose="02040503050406030204" pitchFamily="18" charset="0"/>
                        </a:rPr>
                        <m:t>𝐹𝑎𝑙𝑠𝑒</m:t>
                      </m:r>
                      <m:r>
                        <a:rPr lang="pt-PT" b="0" i="1" smtClean="0">
                          <a:latin typeface="Cambria Math" panose="02040503050406030204" pitchFamily="18" charset="0"/>
                        </a:rPr>
                        <m:t>,</m:t>
                      </m:r>
                      <m:r>
                        <a:rPr lang="pt-PT" b="0" i="1" smtClean="0">
                          <a:latin typeface="Cambria Math" panose="02040503050406030204" pitchFamily="18" charset="0"/>
                        </a:rPr>
                        <m:t>𝑇𝑟𝑢𝑒</m:t>
                      </m:r>
                      <m:r>
                        <a:rPr lang="pt-PT" b="0" i="1" smtClean="0">
                          <a:latin typeface="Cambria Math" panose="02040503050406030204" pitchFamily="18" charset="0"/>
                        </a:rPr>
                        <m:t>,</m:t>
                      </m:r>
                      <m:r>
                        <a:rPr lang="pt-PT" b="0" i="1" smtClean="0">
                          <a:latin typeface="Cambria Math" panose="02040503050406030204" pitchFamily="18" charset="0"/>
                        </a:rPr>
                        <m:t>𝑇𝑟𝑢𝑒</m:t>
                      </m:r>
                      <m:r>
                        <a:rPr lang="pt-PT" b="0" i="1" smtClean="0">
                          <a:latin typeface="Cambria Math" panose="02040503050406030204" pitchFamily="18" charset="0"/>
                        </a:rPr>
                        <m:t>,</m:t>
                      </m:r>
                      <m:r>
                        <a:rPr lang="pt-PT" b="0" i="1" smtClean="0">
                          <a:latin typeface="Cambria Math" panose="02040503050406030204" pitchFamily="18" charset="0"/>
                        </a:rPr>
                        <m:t>𝐹𝑎𝑙𝑠𝑒</m:t>
                      </m:r>
                      <m:r>
                        <a:rPr lang="pt-PT" b="0" i="1" smtClean="0">
                          <a:latin typeface="Cambria Math" panose="02040503050406030204" pitchFamily="18" charset="0"/>
                        </a:rPr>
                        <m:t>&gt;</m:t>
                      </m:r>
                    </m:oMath>
                  </m:oMathPara>
                </a14:m>
                <a:endParaRPr lang="pt-PT" b="0" dirty="0"/>
              </a:p>
              <a:p>
                <a:pPr marL="0" indent="0" algn="ctr">
                  <a:buNone/>
                </a:pPr>
                <a:endParaRPr lang="en-GB" dirty="0"/>
              </a:p>
              <a:p>
                <a:r>
                  <a:rPr lang="pt-PT" dirty="0" err="1"/>
                  <a:t>Only</a:t>
                </a:r>
                <a:r>
                  <a:rPr lang="pt-PT" dirty="0"/>
                  <a:t> </a:t>
                </a:r>
                <a:r>
                  <a:rPr lang="pt-PT" dirty="0" err="1"/>
                  <a:t>the</a:t>
                </a:r>
                <a:r>
                  <a:rPr lang="pt-PT" dirty="0"/>
                  <a:t> </a:t>
                </a:r>
                <a:r>
                  <a:rPr lang="en-GB" dirty="0"/>
                  <a:t>samples that have the right values for the evidence variables are used.</a:t>
                </a:r>
              </a:p>
              <a:p>
                <a:r>
                  <a:rPr lang="pt-PT" dirty="0" err="1"/>
                  <a:t>The</a:t>
                </a:r>
                <a:r>
                  <a:rPr lang="pt-PT" dirty="0"/>
                  <a:t> </a:t>
                </a:r>
                <a:r>
                  <a:rPr lang="en-GB" dirty="0"/>
                  <a:t>answer</a:t>
                </a:r>
                <a:r>
                  <a:rPr lang="pt-PT" dirty="0"/>
                  <a:t> to </a:t>
                </a:r>
                <a:r>
                  <a:rPr lang="en-GB" dirty="0"/>
                  <a:t>the</a:t>
                </a:r>
                <a:r>
                  <a:rPr lang="pt-PT" dirty="0"/>
                  <a:t> </a:t>
                </a:r>
                <a:r>
                  <a:rPr lang="en-GB" dirty="0"/>
                  <a:t>query</a:t>
                </a:r>
                <a:r>
                  <a:rPr lang="pt-PT" dirty="0"/>
                  <a:t> </a:t>
                </a:r>
                <a:r>
                  <a:rPr lang="pt-PT" dirty="0" err="1"/>
                  <a:t>is</a:t>
                </a:r>
                <a:r>
                  <a:rPr lang="pt-PT" dirty="0"/>
                  <a:t> </a:t>
                </a:r>
                <a:r>
                  <a:rPr lang="en-GB" dirty="0"/>
                  <a:t>determined</a:t>
                </a:r>
                <a:r>
                  <a:rPr lang="pt-PT" dirty="0"/>
                  <a:t> </a:t>
                </a:r>
                <a:r>
                  <a:rPr lang="pt-PT" dirty="0" err="1"/>
                  <a:t>by</a:t>
                </a:r>
                <a:r>
                  <a:rPr lang="pt-PT" dirty="0"/>
                  <a:t>:</a:t>
                </a:r>
              </a:p>
              <a:p>
                <a:endParaRPr lang="en-GB" dirty="0"/>
              </a:p>
              <a:p>
                <a:pPr marL="0" indent="0">
                  <a:buNone/>
                </a:pPr>
                <a14:m>
                  <m:oMathPara xmlns:m="http://schemas.openxmlformats.org/officeDocument/2006/math">
                    <m:oMathParaPr>
                      <m:jc m:val="centerGroup"/>
                    </m:oMathParaPr>
                    <m:oMath xmlns:m="http://schemas.openxmlformats.org/officeDocument/2006/math">
                      <m:r>
                        <a:rPr lang="pt-PT" sz="2400" b="0" i="1" smtClean="0">
                          <a:latin typeface="Cambria Math" panose="02040503050406030204" pitchFamily="18" charset="0"/>
                        </a:rPr>
                        <m:t>𝑃</m:t>
                      </m:r>
                      <m:d>
                        <m:dPr>
                          <m:ctrlPr>
                            <a:rPr lang="pt-PT" sz="2400" b="0" i="1" smtClean="0">
                              <a:latin typeface="Cambria Math" panose="02040503050406030204" pitchFamily="18" charset="0"/>
                            </a:rPr>
                          </m:ctrlPr>
                        </m:dPr>
                        <m:e>
                          <m:r>
                            <a:rPr lang="pt-PT" sz="2400" b="0" i="1" smtClean="0">
                              <a:latin typeface="Cambria Math" panose="02040503050406030204" pitchFamily="18" charset="0"/>
                            </a:rPr>
                            <m:t>𝑥</m:t>
                          </m:r>
                        </m:e>
                        <m:e>
                          <m:r>
                            <a:rPr lang="pt-PT" sz="2400" b="0" i="1" smtClean="0">
                              <a:latin typeface="Cambria Math" panose="02040503050406030204" pitchFamily="18" charset="0"/>
                            </a:rPr>
                            <m:t>𝑒</m:t>
                          </m:r>
                        </m:e>
                      </m:d>
                      <m:r>
                        <a:rPr lang="pt-PT" sz="2400" b="0" i="1" smtClean="0">
                          <a:latin typeface="Cambria Math" panose="02040503050406030204" pitchFamily="18" charset="0"/>
                        </a:rPr>
                        <m:t>=</m:t>
                      </m:r>
                      <m:f>
                        <m:fPr>
                          <m:ctrlPr>
                            <a:rPr lang="pt-PT" sz="2400" b="0" i="1" smtClean="0">
                              <a:latin typeface="Cambria Math" panose="02040503050406030204" pitchFamily="18" charset="0"/>
                            </a:rPr>
                          </m:ctrlPr>
                        </m:fPr>
                        <m:num>
                          <m:r>
                            <a:rPr lang="pt-PT" sz="2400" b="0" i="1" smtClean="0">
                              <a:latin typeface="Cambria Math" panose="02040503050406030204" pitchFamily="18" charset="0"/>
                            </a:rPr>
                            <m:t>𝑁</m:t>
                          </m:r>
                          <m:r>
                            <a:rPr lang="pt-PT" sz="2400" b="0" i="1" smtClean="0">
                              <a:latin typeface="Cambria Math" panose="02040503050406030204" pitchFamily="18" charset="0"/>
                            </a:rPr>
                            <m:t>º </m:t>
                          </m:r>
                          <m:r>
                            <a:rPr lang="pt-PT" sz="2400" b="0" i="1" smtClean="0">
                              <a:latin typeface="Cambria Math" panose="02040503050406030204" pitchFamily="18" charset="0"/>
                            </a:rPr>
                            <m:t>𝑆𝑎𝑚𝑝𝑙𝑒𝑠</m:t>
                          </m:r>
                          <m:r>
                            <a:rPr lang="pt-PT" sz="2400" b="0" i="1" smtClean="0">
                              <a:latin typeface="Cambria Math" panose="02040503050406030204" pitchFamily="18" charset="0"/>
                            </a:rPr>
                            <m:t> (</m:t>
                          </m:r>
                          <m:r>
                            <a:rPr lang="pt-PT" sz="2400" b="0" i="1" smtClean="0">
                              <a:latin typeface="Cambria Math" panose="02040503050406030204" pitchFamily="18" charset="0"/>
                            </a:rPr>
                            <m:t>𝑋</m:t>
                          </m:r>
                          <m:r>
                            <a:rPr lang="pt-PT" sz="2400" b="0" i="1" smtClean="0">
                              <a:latin typeface="Cambria Math" panose="02040503050406030204" pitchFamily="18" charset="0"/>
                            </a:rPr>
                            <m:t>=</m:t>
                          </m:r>
                          <m:r>
                            <a:rPr lang="pt-PT" sz="2400" b="0" i="1" smtClean="0">
                              <a:latin typeface="Cambria Math" panose="02040503050406030204" pitchFamily="18" charset="0"/>
                            </a:rPr>
                            <m:t>𝑥</m:t>
                          </m:r>
                          <m:r>
                            <a:rPr lang="pt-PT" sz="2400" b="0" i="1" smtClean="0">
                              <a:latin typeface="Cambria Math" panose="02040503050406030204" pitchFamily="18" charset="0"/>
                            </a:rPr>
                            <m:t>,</m:t>
                          </m:r>
                          <m:r>
                            <a:rPr lang="pt-PT" sz="2400" b="0" i="1" smtClean="0">
                              <a:latin typeface="Cambria Math" panose="02040503050406030204" pitchFamily="18" charset="0"/>
                            </a:rPr>
                            <m:t>𝐸</m:t>
                          </m:r>
                          <m:r>
                            <a:rPr lang="pt-PT" sz="2400" b="0" i="1" smtClean="0">
                              <a:latin typeface="Cambria Math" panose="02040503050406030204" pitchFamily="18" charset="0"/>
                            </a:rPr>
                            <m:t>=</m:t>
                          </m:r>
                          <m:r>
                            <a:rPr lang="pt-PT" sz="2400" b="0" i="1" smtClean="0">
                              <a:latin typeface="Cambria Math" panose="02040503050406030204" pitchFamily="18" charset="0"/>
                            </a:rPr>
                            <m:t>𝑒</m:t>
                          </m:r>
                          <m:r>
                            <a:rPr lang="pt-PT" sz="2400" b="0" i="1" smtClean="0">
                              <a:latin typeface="Cambria Math" panose="02040503050406030204" pitchFamily="18" charset="0"/>
                            </a:rPr>
                            <m:t>)</m:t>
                          </m:r>
                        </m:num>
                        <m:den>
                          <m:r>
                            <a:rPr lang="pt-PT" sz="2400" b="0" i="1" smtClean="0">
                              <a:latin typeface="Cambria Math" panose="02040503050406030204" pitchFamily="18" charset="0"/>
                            </a:rPr>
                            <m:t>𝑁</m:t>
                          </m:r>
                          <m:r>
                            <a:rPr lang="pt-PT" sz="2400" b="0" i="1" smtClean="0">
                              <a:latin typeface="Cambria Math" panose="02040503050406030204" pitchFamily="18" charset="0"/>
                            </a:rPr>
                            <m:t>º </m:t>
                          </m:r>
                          <m:r>
                            <a:rPr lang="pt-PT" sz="2400" b="0" i="1" smtClean="0">
                              <a:latin typeface="Cambria Math" panose="02040503050406030204" pitchFamily="18" charset="0"/>
                            </a:rPr>
                            <m:t>𝑆𝑎𝑚𝑝𝑙𝑒𝑠</m:t>
                          </m:r>
                          <m:r>
                            <a:rPr lang="pt-PT" sz="2400" b="0" i="1" smtClean="0">
                              <a:latin typeface="Cambria Math" panose="02040503050406030204" pitchFamily="18" charset="0"/>
                            </a:rPr>
                            <m:t> (</m:t>
                          </m:r>
                          <m:r>
                            <a:rPr lang="pt-PT" sz="2400" b="0" i="1" smtClean="0">
                              <a:latin typeface="Cambria Math" panose="02040503050406030204" pitchFamily="18" charset="0"/>
                            </a:rPr>
                            <m:t>𝐸</m:t>
                          </m:r>
                          <m:r>
                            <a:rPr lang="pt-PT" sz="2400" b="0" i="1" smtClean="0">
                              <a:latin typeface="Cambria Math" panose="02040503050406030204" pitchFamily="18" charset="0"/>
                            </a:rPr>
                            <m:t>=</m:t>
                          </m:r>
                          <m:r>
                            <a:rPr lang="pt-PT" sz="2400" b="0" i="1" smtClean="0">
                              <a:latin typeface="Cambria Math" panose="02040503050406030204" pitchFamily="18" charset="0"/>
                            </a:rPr>
                            <m:t>𝑒</m:t>
                          </m:r>
                          <m:r>
                            <a:rPr lang="pt-PT" sz="2400" b="0" i="1" smtClean="0">
                              <a:latin typeface="Cambria Math" panose="02040503050406030204" pitchFamily="18" charset="0"/>
                            </a:rPr>
                            <m:t>)</m:t>
                          </m:r>
                        </m:den>
                      </m:f>
                    </m:oMath>
                  </m:oMathPara>
                </a14:m>
                <a:endParaRPr lang="pt-PT" sz="2400" b="0" i="1" dirty="0">
                  <a:latin typeface="Cambria Math" panose="02040503050406030204" pitchFamily="18" charset="0"/>
                </a:endParaRPr>
              </a:p>
              <a:p>
                <a:pPr marL="0" indent="0">
                  <a:lnSpc>
                    <a:spcPct val="160000"/>
                  </a:lnSpc>
                  <a:buNone/>
                </a:pPr>
                <a:r>
                  <a:rPr lang="pt-PT" sz="2400" dirty="0"/>
                  <a:t>             </a:t>
                </a:r>
                <a14:m>
                  <m:oMath xmlns:m="http://schemas.openxmlformats.org/officeDocument/2006/math">
                    <m:r>
                      <a:rPr lang="pt-PT" sz="2400" i="1">
                        <a:latin typeface="Cambria Math" panose="02040503050406030204" pitchFamily="18" charset="0"/>
                      </a:rPr>
                      <m:t>𝑃</m:t>
                    </m:r>
                    <m:d>
                      <m:dPr>
                        <m:ctrlPr>
                          <a:rPr lang="pt-PT" sz="2400" i="1">
                            <a:latin typeface="Cambria Math" panose="02040503050406030204" pitchFamily="18" charset="0"/>
                          </a:rPr>
                        </m:ctrlPr>
                      </m:dPr>
                      <m:e>
                        <m:r>
                          <a:rPr lang="pt-PT" sz="2400" b="0" i="1" smtClean="0">
                            <a:latin typeface="Cambria Math" panose="02040503050406030204" pitchFamily="18" charset="0"/>
                          </a:rPr>
                          <m:t>𝑋𝑟𝑎𝑦</m:t>
                        </m:r>
                        <m:r>
                          <a:rPr lang="pt-PT" sz="2400" b="0" i="1" smtClean="0">
                            <a:latin typeface="Cambria Math" panose="02040503050406030204" pitchFamily="18" charset="0"/>
                          </a:rPr>
                          <m:t>=</m:t>
                        </m:r>
                        <m:r>
                          <a:rPr lang="pt-PT" sz="2400" b="0" i="1" smtClean="0">
                            <a:latin typeface="Cambria Math" panose="02040503050406030204" pitchFamily="18" charset="0"/>
                          </a:rPr>
                          <m:t>𝑡𝑟𝑢𝑒</m:t>
                        </m:r>
                      </m:e>
                      <m:e>
                        <m:r>
                          <a:rPr lang="pt-PT" sz="2400" b="0" i="1" smtClean="0">
                            <a:latin typeface="Cambria Math" panose="02040503050406030204" pitchFamily="18" charset="0"/>
                          </a:rPr>
                          <m:t>𝑆𝑚𝑜𝑘𝑒𝑟</m:t>
                        </m:r>
                        <m:r>
                          <a:rPr lang="pt-PT" sz="2400" b="0" i="1" smtClean="0">
                            <a:latin typeface="Cambria Math" panose="02040503050406030204" pitchFamily="18" charset="0"/>
                          </a:rPr>
                          <m:t>=</m:t>
                        </m:r>
                        <m:r>
                          <a:rPr lang="pt-PT" sz="2400" b="0" i="1" smtClean="0">
                            <a:latin typeface="Cambria Math" panose="02040503050406030204" pitchFamily="18" charset="0"/>
                          </a:rPr>
                          <m:t>𝑡𝑟𝑢𝑒</m:t>
                        </m:r>
                      </m:e>
                    </m:d>
                    <m:r>
                      <a:rPr lang="pt-PT" sz="2400" i="1">
                        <a:latin typeface="Cambria Math" panose="02040503050406030204" pitchFamily="18" charset="0"/>
                      </a:rPr>
                      <m:t>=</m:t>
                    </m:r>
                    <m:r>
                      <a:rPr lang="pt-PT" sz="2400" b="0" i="1" smtClean="0">
                        <a:latin typeface="Cambria Math" panose="02040503050406030204" pitchFamily="18" charset="0"/>
                      </a:rPr>
                      <m:t>                </m:t>
                    </m:r>
                    <m:f>
                      <m:fPr>
                        <m:ctrlPr>
                          <a:rPr lang="pt-PT" sz="2400" i="1">
                            <a:latin typeface="Cambria Math" panose="02040503050406030204" pitchFamily="18" charset="0"/>
                          </a:rPr>
                        </m:ctrlPr>
                      </m:fPr>
                      <m:num>
                        <m:r>
                          <a:rPr lang="pt-PT" sz="2400" i="1">
                            <a:latin typeface="Cambria Math" panose="02040503050406030204" pitchFamily="18" charset="0"/>
                          </a:rPr>
                          <m:t>𝑁</m:t>
                        </m:r>
                        <m:r>
                          <a:rPr lang="pt-PT" sz="2400" i="1">
                            <a:latin typeface="Cambria Math" panose="02040503050406030204" pitchFamily="18" charset="0"/>
                          </a:rPr>
                          <m:t>º </m:t>
                        </m:r>
                        <m:r>
                          <a:rPr lang="pt-PT" sz="2400" i="1">
                            <a:latin typeface="Cambria Math" panose="02040503050406030204" pitchFamily="18" charset="0"/>
                          </a:rPr>
                          <m:t>𝑆𝑎𝑚𝑝𝑙𝑒𝑠</m:t>
                        </m:r>
                        <m:r>
                          <a:rPr lang="pt-PT" sz="2400" i="1">
                            <a:latin typeface="Cambria Math" panose="02040503050406030204" pitchFamily="18" charset="0"/>
                          </a:rPr>
                          <m:t> (</m:t>
                        </m:r>
                        <m:r>
                          <a:rPr lang="pt-PT" sz="2400" b="0" i="1" smtClean="0">
                            <a:latin typeface="Cambria Math" panose="02040503050406030204" pitchFamily="18" charset="0"/>
                          </a:rPr>
                          <m:t>𝑋𝑟𝑎𝑦</m:t>
                        </m:r>
                        <m:r>
                          <a:rPr lang="pt-PT" sz="2400" b="0" i="1" smtClean="0">
                            <a:latin typeface="Cambria Math" panose="02040503050406030204" pitchFamily="18" charset="0"/>
                          </a:rPr>
                          <m:t>=</m:t>
                        </m:r>
                        <m:r>
                          <a:rPr lang="pt-PT" sz="2400" b="0" i="1" smtClean="0">
                            <a:latin typeface="Cambria Math" panose="02040503050406030204" pitchFamily="18" charset="0"/>
                          </a:rPr>
                          <m:t>𝑡𝑟𝑢𝑒</m:t>
                        </m:r>
                        <m:r>
                          <a:rPr lang="pt-PT" sz="2400" b="0" i="1" smtClean="0">
                            <a:latin typeface="Cambria Math" panose="02040503050406030204" pitchFamily="18" charset="0"/>
                          </a:rPr>
                          <m:t>,</m:t>
                        </m:r>
                        <m:r>
                          <a:rPr lang="pt-PT" sz="2400" b="0" i="1" smtClean="0">
                            <a:latin typeface="Cambria Math" panose="02040503050406030204" pitchFamily="18" charset="0"/>
                          </a:rPr>
                          <m:t>𝑆𝑚𝑜𝑘𝑒𝑟</m:t>
                        </m:r>
                        <m:r>
                          <a:rPr lang="pt-PT" sz="2400" b="0" i="1" smtClean="0">
                            <a:latin typeface="Cambria Math" panose="02040503050406030204" pitchFamily="18" charset="0"/>
                          </a:rPr>
                          <m:t>=</m:t>
                        </m:r>
                        <m:r>
                          <a:rPr lang="pt-PT" sz="2400" b="0" i="1" smtClean="0">
                            <a:latin typeface="Cambria Math" panose="02040503050406030204" pitchFamily="18" charset="0"/>
                          </a:rPr>
                          <m:t>𝑡𝑟𝑢𝑒</m:t>
                        </m:r>
                        <m:r>
                          <a:rPr lang="pt-PT" sz="2400" i="1">
                            <a:latin typeface="Cambria Math" panose="02040503050406030204" pitchFamily="18" charset="0"/>
                          </a:rPr>
                          <m:t>)</m:t>
                        </m:r>
                      </m:num>
                      <m:den>
                        <m:r>
                          <a:rPr lang="pt-PT" sz="2400" i="1">
                            <a:latin typeface="Cambria Math" panose="02040503050406030204" pitchFamily="18" charset="0"/>
                          </a:rPr>
                          <m:t>𝑁</m:t>
                        </m:r>
                        <m:r>
                          <a:rPr lang="pt-PT" sz="2400" i="1">
                            <a:latin typeface="Cambria Math" panose="02040503050406030204" pitchFamily="18" charset="0"/>
                          </a:rPr>
                          <m:t>º </m:t>
                        </m:r>
                        <m:r>
                          <a:rPr lang="pt-PT" sz="2400" i="1">
                            <a:latin typeface="Cambria Math" panose="02040503050406030204" pitchFamily="18" charset="0"/>
                          </a:rPr>
                          <m:t>𝑆𝑎𝑚𝑝𝑙𝑒𝑠</m:t>
                        </m:r>
                        <m:r>
                          <a:rPr lang="pt-PT" sz="2400" i="1">
                            <a:latin typeface="Cambria Math" panose="02040503050406030204" pitchFamily="18" charset="0"/>
                          </a:rPr>
                          <m:t> (</m:t>
                        </m:r>
                        <m:r>
                          <a:rPr lang="pt-PT" sz="2400" b="0" i="1" smtClean="0">
                            <a:latin typeface="Cambria Math" panose="02040503050406030204" pitchFamily="18" charset="0"/>
                          </a:rPr>
                          <m:t>𝑆𝑚𝑜𝑘𝑒𝑟</m:t>
                        </m:r>
                        <m:r>
                          <a:rPr lang="pt-PT" sz="2400" b="0" i="1" smtClean="0">
                            <a:latin typeface="Cambria Math" panose="02040503050406030204" pitchFamily="18" charset="0"/>
                          </a:rPr>
                          <m:t>=</m:t>
                        </m:r>
                        <m:r>
                          <a:rPr lang="pt-PT" sz="2400" b="0" i="1" smtClean="0">
                            <a:latin typeface="Cambria Math" panose="02040503050406030204" pitchFamily="18" charset="0"/>
                          </a:rPr>
                          <m:t>𝑡𝑟𝑢𝑒</m:t>
                        </m:r>
                        <m:r>
                          <a:rPr lang="pt-PT" sz="2400" i="1">
                            <a:latin typeface="Cambria Math" panose="02040503050406030204" pitchFamily="18" charset="0"/>
                          </a:rPr>
                          <m:t>)</m:t>
                        </m:r>
                      </m:den>
                    </m:f>
                  </m:oMath>
                </a14:m>
                <a:endParaRPr lang="pt-PT" sz="2400" dirty="0"/>
              </a:p>
            </p:txBody>
          </p:sp>
        </mc:Choice>
        <mc:Fallback xmlns="">
          <p:sp>
            <p:nvSpPr>
              <p:cNvPr id="3" name="Marcador de Posição de Conteúdo 2">
                <a:extLst>
                  <a:ext uri="{FF2B5EF4-FFF2-40B4-BE49-F238E27FC236}">
                    <a16:creationId xmlns:a16="http://schemas.microsoft.com/office/drawing/2014/main" id="{88631C5E-06A8-420E-9C04-628139996A20}"/>
                  </a:ext>
                </a:extLst>
              </p:cNvPr>
              <p:cNvSpPr>
                <a:spLocks noGrp="1" noRot="1" noChangeAspect="1" noMove="1" noResize="1" noEditPoints="1" noAdjustHandles="1" noChangeArrowheads="1" noChangeShapeType="1" noTextEdit="1"/>
              </p:cNvSpPr>
              <p:nvPr>
                <p:ph idx="1"/>
              </p:nvPr>
            </p:nvSpPr>
            <p:spPr>
              <a:xfrm>
                <a:off x="782643" y="1214692"/>
                <a:ext cx="6393815" cy="5337076"/>
              </a:xfrm>
              <a:blipFill>
                <a:blip r:embed="rId4"/>
                <a:stretch>
                  <a:fillRect l="-763" t="-2055"/>
                </a:stretch>
              </a:blipFill>
            </p:spPr>
            <p:txBody>
              <a:bodyPr/>
              <a:lstStyle/>
              <a:p>
                <a:r>
                  <a:rPr lang="en-GB">
                    <a:noFill/>
                  </a:rPr>
                  <a:t> </a:t>
                </a:r>
              </a:p>
            </p:txBody>
          </p:sp>
        </mc:Fallback>
      </mc:AlternateContent>
      <p:sp>
        <p:nvSpPr>
          <p:cNvPr id="4" name="CaixaDeTexto 3">
            <a:extLst>
              <a:ext uri="{FF2B5EF4-FFF2-40B4-BE49-F238E27FC236}">
                <a16:creationId xmlns:a16="http://schemas.microsoft.com/office/drawing/2014/main" id="{112C25A1-77C1-4142-BE45-2AA2F6177403}"/>
              </a:ext>
            </a:extLst>
          </p:cNvPr>
          <p:cNvSpPr txBox="1"/>
          <p:nvPr/>
        </p:nvSpPr>
        <p:spPr>
          <a:xfrm>
            <a:off x="1366747" y="6401016"/>
            <a:ext cx="10347158" cy="646331"/>
          </a:xfrm>
          <a:prstGeom prst="rect">
            <a:avLst/>
          </a:prstGeom>
          <a:noFill/>
        </p:spPr>
        <p:txBody>
          <a:bodyPr wrap="square" rtlCol="0">
            <a:spAutoFit/>
          </a:bodyPr>
          <a:lstStyle/>
          <a:p>
            <a:r>
              <a:rPr lang="en-GB" dirty="0"/>
              <a:t>Note: It is an approximate algorithm, and the precision grows with the number of samples.</a:t>
            </a:r>
          </a:p>
          <a:p>
            <a:endParaRPr lang="en-GB" dirty="0"/>
          </a:p>
        </p:txBody>
      </p:sp>
      <p:pic>
        <p:nvPicPr>
          <p:cNvPr id="9" name="Imagem 8">
            <a:extLst>
              <a:ext uri="{FF2B5EF4-FFF2-40B4-BE49-F238E27FC236}">
                <a16:creationId xmlns:a16="http://schemas.microsoft.com/office/drawing/2014/main" id="{C444C9A3-B0BB-422D-9584-213CD13C10BE}"/>
              </a:ext>
            </a:extLst>
          </p:cNvPr>
          <p:cNvPicPr>
            <a:picLocks noChangeAspect="1"/>
          </p:cNvPicPr>
          <p:nvPr/>
        </p:nvPicPr>
        <p:blipFill>
          <a:blip r:embed="rId5"/>
          <a:stretch>
            <a:fillRect/>
          </a:stretch>
        </p:blipFill>
        <p:spPr>
          <a:xfrm>
            <a:off x="7179806" y="1700657"/>
            <a:ext cx="5008588" cy="3455924"/>
          </a:xfrm>
          <a:prstGeom prst="rect">
            <a:avLst/>
          </a:prstGeom>
        </p:spPr>
      </p:pic>
    </p:spTree>
    <p:extLst>
      <p:ext uri="{BB962C8B-B14F-4D97-AF65-F5344CB8AC3E}">
        <p14:creationId xmlns:p14="http://schemas.microsoft.com/office/powerpoint/2010/main" val="1664660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FD5C2A-9438-465B-AB9A-C776DC3CA623}"/>
              </a:ext>
            </a:extLst>
          </p:cNvPr>
          <p:cNvSpPr>
            <a:spLocks noGrp="1"/>
          </p:cNvSpPr>
          <p:nvPr>
            <p:ph type="title"/>
          </p:nvPr>
        </p:nvSpPr>
        <p:spPr>
          <a:xfrm>
            <a:off x="1023562" y="685800"/>
            <a:ext cx="10493524" cy="1485900"/>
          </a:xfrm>
        </p:spPr>
        <p:txBody>
          <a:bodyPr>
            <a:normAutofit/>
          </a:bodyPr>
          <a:lstStyle/>
          <a:p>
            <a:r>
              <a:rPr lang="pt-PT" dirty="0"/>
              <a:t>Quantum </a:t>
            </a:r>
            <a:r>
              <a:rPr lang="en-GB" dirty="0"/>
              <a:t>Inference</a:t>
            </a:r>
            <a:r>
              <a:rPr lang="pt-PT" dirty="0"/>
              <a:t> </a:t>
            </a:r>
            <a:r>
              <a:rPr lang="pt-PT" dirty="0" err="1"/>
              <a:t>on</a:t>
            </a:r>
            <a:r>
              <a:rPr lang="pt-PT" dirty="0"/>
              <a:t> </a:t>
            </a:r>
            <a:r>
              <a:rPr lang="pt-PT" dirty="0" err="1"/>
              <a:t>Bayesian</a:t>
            </a:r>
            <a:r>
              <a:rPr lang="pt-PT" dirty="0"/>
              <a:t> Networks</a:t>
            </a:r>
            <a:endParaRPr lang="en-GB" dirty="0"/>
          </a:p>
        </p:txBody>
      </p:sp>
      <p:sp>
        <p:nvSpPr>
          <p:cNvPr id="30" name="Rectangle 29">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3" name="Marcador de Posição de Conteúdo 2">
                <a:extLst>
                  <a:ext uri="{FF2B5EF4-FFF2-40B4-BE49-F238E27FC236}">
                    <a16:creationId xmlns:a16="http://schemas.microsoft.com/office/drawing/2014/main" id="{CCB717D6-7ACA-4ABB-B38F-545083980DD6}"/>
                  </a:ext>
                </a:extLst>
              </p:cNvPr>
              <p:cNvSpPr>
                <a:spLocks noGrp="1"/>
              </p:cNvSpPr>
              <p:nvPr>
                <p:ph idx="1"/>
              </p:nvPr>
            </p:nvSpPr>
            <p:spPr>
              <a:xfrm>
                <a:off x="946761" y="1732547"/>
                <a:ext cx="5784838" cy="4828674"/>
              </a:xfrm>
            </p:spPr>
            <p:txBody>
              <a:bodyPr>
                <a:normAutofit fontScale="92500" lnSpcReduction="20000"/>
              </a:bodyPr>
              <a:lstStyle/>
              <a:p>
                <a:r>
                  <a:rPr lang="en-US" dirty="0"/>
                  <a:t>The Bayesian Network is encoded to a quantum state:</a:t>
                </a:r>
                <a:endParaRPr lang="en-GB" dirty="0"/>
              </a:p>
              <a:p>
                <a:endParaRPr lang="en-GB" dirty="0"/>
              </a:p>
              <a:p>
                <a:pPr marL="0" indent="0" algn="ctr">
                  <a:buNone/>
                </a:pPr>
                <a14:m>
                  <m:oMathPara xmlns:m="http://schemas.openxmlformats.org/officeDocument/2006/math">
                    <m:oMathParaPr>
                      <m:jc m:val="centerGroup"/>
                    </m:oMathParaPr>
                    <m:oMath xmlns:m="http://schemas.openxmlformats.org/officeDocument/2006/math">
                      <m:d>
                        <m:dPr>
                          <m:begChr m:val=""/>
                          <m:endChr m:val="⟩"/>
                          <m:ctrlPr>
                            <a:rPr lang="en-GB" i="1">
                              <a:latin typeface="Cambria Math" panose="02040503050406030204" pitchFamily="18" charset="0"/>
                            </a:rPr>
                          </m:ctrlPr>
                        </m:dPr>
                        <m:e>
                          <m:r>
                            <a:rPr lang="pt-PT"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e>
                      </m:d>
                      <m:r>
                        <a:rPr lang="pt-PT" i="1">
                          <a:latin typeface="Cambria Math" panose="02040503050406030204" pitchFamily="18" charset="0"/>
                        </a:rPr>
                        <m:t>=</m:t>
                      </m:r>
                      <m:d>
                        <m:dPr>
                          <m:begChr m:val=""/>
                          <m:endChr m:val="⟩"/>
                          <m:ctrlPr>
                            <a:rPr lang="pt-PT" i="1">
                              <a:latin typeface="Cambria Math" panose="02040503050406030204" pitchFamily="18" charset="0"/>
                            </a:rPr>
                          </m:ctrlPr>
                        </m:dPr>
                        <m:e>
                          <m:r>
                            <a:rPr lang="pt-PT" i="1">
                              <a:latin typeface="Cambria Math" panose="02040503050406030204" pitchFamily="18" charset="0"/>
                            </a:rPr>
                            <m:t>|</m:t>
                          </m:r>
                          <m:r>
                            <a:rPr lang="pt-PT" b="0" i="1" smtClean="0">
                              <a:latin typeface="Cambria Math" panose="02040503050406030204" pitchFamily="18" charset="0"/>
                            </a:rPr>
                            <m:t>𝑆𝑚𝑜𝑘𝑒𝑟</m:t>
                          </m:r>
                          <m:r>
                            <a:rPr lang="pt-PT" b="0" i="1" smtClean="0">
                              <a:latin typeface="Cambria Math" panose="02040503050406030204" pitchFamily="18" charset="0"/>
                            </a:rPr>
                            <m:t>,</m:t>
                          </m:r>
                          <m:r>
                            <a:rPr lang="pt-PT" b="0" i="1" smtClean="0">
                              <a:latin typeface="Cambria Math" panose="02040503050406030204" pitchFamily="18" charset="0"/>
                            </a:rPr>
                            <m:t>𝑃𝑜𝑙𝑙𝑢𝑡𝑖𝑜𝑛</m:t>
                          </m:r>
                          <m:r>
                            <a:rPr lang="pt-PT" b="0" i="1" smtClean="0">
                              <a:latin typeface="Cambria Math" panose="02040503050406030204" pitchFamily="18" charset="0"/>
                            </a:rPr>
                            <m:t>,</m:t>
                          </m:r>
                          <m:r>
                            <a:rPr lang="pt-PT" b="0" i="1" smtClean="0">
                              <a:latin typeface="Cambria Math" panose="02040503050406030204" pitchFamily="18" charset="0"/>
                            </a:rPr>
                            <m:t>𝐶𝑎𝑛𝑐𝑒𝑟</m:t>
                          </m:r>
                          <m:r>
                            <a:rPr lang="pt-PT" b="0" i="1" smtClean="0">
                              <a:latin typeface="Cambria Math" panose="02040503050406030204" pitchFamily="18" charset="0"/>
                            </a:rPr>
                            <m:t>,</m:t>
                          </m:r>
                          <m:r>
                            <a:rPr lang="pt-PT" b="0" i="1" smtClean="0">
                              <a:latin typeface="Cambria Math" panose="02040503050406030204" pitchFamily="18" charset="0"/>
                            </a:rPr>
                            <m:t>𝑋𝑟𝑎𝑦</m:t>
                          </m:r>
                          <m:r>
                            <a:rPr lang="pt-PT" b="0" i="1" smtClean="0">
                              <a:latin typeface="Cambria Math" panose="02040503050406030204" pitchFamily="18" charset="0"/>
                            </a:rPr>
                            <m:t>,</m:t>
                          </m:r>
                          <m:r>
                            <a:rPr lang="pt-PT" b="0" i="1" smtClean="0">
                              <a:latin typeface="Cambria Math" panose="02040503050406030204" pitchFamily="18" charset="0"/>
                            </a:rPr>
                            <m:t>𝐷𝑦𝑠𝑛𝑝𝑜𝑒𝑎</m:t>
                          </m:r>
                        </m:e>
                      </m:d>
                    </m:oMath>
                  </m:oMathPara>
                </a14:m>
                <a:endParaRPr lang="en-GB" dirty="0"/>
              </a:p>
              <a:p>
                <a:endParaRPr lang="en-GB" dirty="0"/>
              </a:p>
              <a:p>
                <a:r>
                  <a:rPr lang="en-GB" dirty="0"/>
                  <a:t>The probabilities of the variables are represented by superposition:</a:t>
                </a:r>
              </a:p>
              <a:p>
                <a:endParaRPr lang="en-GB" dirty="0"/>
              </a:p>
              <a:p>
                <a:pPr marL="0" indent="0" algn="ctr">
                  <a:buNone/>
                </a:pPr>
                <a14:m>
                  <m:oMath xmlns:m="http://schemas.openxmlformats.org/officeDocument/2006/math">
                    <m:d>
                      <m:dPr>
                        <m:begChr m:val=""/>
                        <m:endChr m:val="⟩"/>
                        <m:ctrlPr>
                          <a:rPr lang="en-GB" i="1">
                            <a:latin typeface="Cambria Math" panose="02040503050406030204" pitchFamily="18" charset="0"/>
                          </a:rPr>
                        </m:ctrlPr>
                      </m:dPr>
                      <m:e>
                        <m:r>
                          <a:rPr lang="pt-PT" i="1">
                            <a:latin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e>
                    </m:d>
                    <m:r>
                      <a:rPr lang="pt-PT" i="1">
                        <a:latin typeface="Cambria Math" panose="02040503050406030204" pitchFamily="18" charset="0"/>
                      </a:rPr>
                      <m:t>=</m:t>
                    </m:r>
                    <m:r>
                      <a:rPr lang="pt-PT" i="1" smtClean="0">
                        <a:latin typeface="Cambria Math" panose="02040503050406030204" pitchFamily="18" charset="0"/>
                        <a:ea typeface="Cambria Math" panose="02040503050406030204" pitchFamily="18" charset="0"/>
                      </a:rPr>
                      <m:t>𝛼</m:t>
                    </m:r>
                    <m:d>
                      <m:dPr>
                        <m:begChr m:val=""/>
                        <m:endChr m:val="⟩"/>
                        <m:ctrlPr>
                          <a:rPr lang="pt-PT" i="1">
                            <a:latin typeface="Cambria Math" panose="02040503050406030204" pitchFamily="18" charset="0"/>
                          </a:rPr>
                        </m:ctrlPr>
                      </m:dPr>
                      <m:e>
                        <m:r>
                          <a:rPr lang="pt-PT" i="1">
                            <a:latin typeface="Cambria Math" panose="02040503050406030204" pitchFamily="18" charset="0"/>
                          </a:rPr>
                          <m:t>|</m:t>
                        </m:r>
                        <m:r>
                          <a:rPr lang="pt-PT" i="1">
                            <a:latin typeface="Cambria Math" panose="02040503050406030204" pitchFamily="18" charset="0"/>
                          </a:rPr>
                          <m:t>𝑆𝑚𝑜𝑘𝑒𝑟</m:t>
                        </m:r>
                        <m:r>
                          <a:rPr lang="pt-PT" b="0" i="1" smtClean="0">
                            <a:latin typeface="Cambria Math" panose="02040503050406030204" pitchFamily="18" charset="0"/>
                          </a:rPr>
                          <m:t>=</m:t>
                        </m:r>
                        <m:r>
                          <a:rPr lang="pt-PT" b="0" i="1" smtClean="0">
                            <a:latin typeface="Cambria Math" panose="02040503050406030204" pitchFamily="18" charset="0"/>
                          </a:rPr>
                          <m:t>𝑡𝑟𝑢𝑒</m:t>
                        </m:r>
                      </m:e>
                    </m:d>
                  </m:oMath>
                </a14:m>
                <a:r>
                  <a:rPr lang="en-GB" dirty="0"/>
                  <a:t>+</a:t>
                </a:r>
                <a14:m>
                  <m:oMath xmlns:m="http://schemas.openxmlformats.org/officeDocument/2006/math">
                    <m:d>
                      <m:dPr>
                        <m:begChr m:val=""/>
                        <m:endChr m:val="⟩"/>
                        <m:ctrlPr>
                          <a:rPr lang="pt-PT" i="1">
                            <a:latin typeface="Cambria Math" panose="02040503050406030204" pitchFamily="18" charset="0"/>
                          </a:rPr>
                        </m:ctrlPr>
                      </m:dPr>
                      <m:e>
                        <m:r>
                          <a:rPr lang="pt-PT" i="1" smtClean="0">
                            <a:latin typeface="Cambria Math" panose="02040503050406030204" pitchFamily="18" charset="0"/>
                            <a:ea typeface="Cambria Math" panose="02040503050406030204" pitchFamily="18" charset="0"/>
                          </a:rPr>
                          <m:t>𝛽</m:t>
                        </m:r>
                        <m:r>
                          <a:rPr lang="pt-PT" i="1">
                            <a:latin typeface="Cambria Math" panose="02040503050406030204" pitchFamily="18" charset="0"/>
                          </a:rPr>
                          <m:t>|</m:t>
                        </m:r>
                        <m:r>
                          <a:rPr lang="pt-PT" i="1">
                            <a:latin typeface="Cambria Math" panose="02040503050406030204" pitchFamily="18" charset="0"/>
                          </a:rPr>
                          <m:t>𝑆𝑚𝑜𝑘𝑒𝑟</m:t>
                        </m:r>
                        <m:r>
                          <a:rPr lang="pt-PT" i="1">
                            <a:latin typeface="Cambria Math" panose="02040503050406030204" pitchFamily="18" charset="0"/>
                          </a:rPr>
                          <m:t>=</m:t>
                        </m:r>
                        <m:r>
                          <a:rPr lang="pt-PT" b="0" i="1" smtClean="0">
                            <a:latin typeface="Cambria Math" panose="02040503050406030204" pitchFamily="18" charset="0"/>
                          </a:rPr>
                          <m:t>𝑓𝑎𝑙𝑠𝑒</m:t>
                        </m:r>
                      </m:e>
                    </m:d>
                  </m:oMath>
                </a14:m>
                <a:r>
                  <a:rPr lang="en-GB" dirty="0"/>
                  <a:t>,</a:t>
                </a:r>
              </a:p>
              <a:p>
                <a:pPr marL="0" indent="0" algn="ctr">
                  <a:buNone/>
                </a:pPr>
                <a:endParaRPr lang="en-GB"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i="1" smtClean="0">
                              <a:latin typeface="Cambria Math" panose="02040503050406030204" pitchFamily="18" charset="0"/>
                              <a:ea typeface="Cambria Math" panose="02040503050406030204" pitchFamily="18" charset="0"/>
                            </a:rPr>
                            <m:t>𝛼</m:t>
                          </m:r>
                        </m:e>
                        <m:sup>
                          <m:r>
                            <a:rPr lang="pt-PT" b="0" i="1" smtClean="0">
                              <a:latin typeface="Cambria Math" panose="02040503050406030204" pitchFamily="18" charset="0"/>
                            </a:rPr>
                            <m:t>2</m:t>
                          </m:r>
                        </m:sup>
                      </m:sSup>
                      <m:r>
                        <a:rPr lang="pt-PT" b="0" i="1" smtClean="0">
                          <a:latin typeface="Cambria Math" panose="02040503050406030204" pitchFamily="18" charset="0"/>
                        </a:rPr>
                        <m:t>=0,3 , </m:t>
                      </m:r>
                      <m:sSup>
                        <m:sSupPr>
                          <m:ctrlPr>
                            <a:rPr lang="pt-PT" b="0" i="1" smtClean="0">
                              <a:latin typeface="Cambria Math" panose="02040503050406030204" pitchFamily="18" charset="0"/>
                            </a:rPr>
                          </m:ctrlPr>
                        </m:sSupPr>
                        <m:e>
                          <m:r>
                            <a:rPr lang="pt-PT" b="0" i="1" smtClean="0">
                              <a:latin typeface="Cambria Math" panose="02040503050406030204" pitchFamily="18" charset="0"/>
                              <a:ea typeface="Cambria Math" panose="02040503050406030204" pitchFamily="18" charset="0"/>
                            </a:rPr>
                            <m:t>𝛽</m:t>
                          </m:r>
                        </m:e>
                        <m:sup>
                          <m:r>
                            <a:rPr lang="pt-PT" b="0" i="1" smtClean="0">
                              <a:latin typeface="Cambria Math" panose="02040503050406030204" pitchFamily="18" charset="0"/>
                            </a:rPr>
                            <m:t>2</m:t>
                          </m:r>
                        </m:sup>
                      </m:sSup>
                      <m:r>
                        <a:rPr lang="pt-PT" b="0" i="1" smtClean="0">
                          <a:latin typeface="Cambria Math" panose="02040503050406030204" pitchFamily="18" charset="0"/>
                        </a:rPr>
                        <m:t>=0,7</m:t>
                      </m:r>
                    </m:oMath>
                  </m:oMathPara>
                </a14:m>
                <a:endParaRPr lang="en-GB" dirty="0"/>
              </a:p>
              <a:p>
                <a:pPr marL="0" indent="0">
                  <a:buNone/>
                </a:pPr>
                <a:endParaRPr lang="en-GB" dirty="0"/>
              </a:p>
              <a:p>
                <a:r>
                  <a:rPr lang="en-GB" dirty="0"/>
                  <a:t>The causal relations between the variables are mapped to the quantum state using entanglement.</a:t>
                </a:r>
              </a:p>
              <a:p>
                <a:endParaRPr lang="en-GB" dirty="0"/>
              </a:p>
              <a:p>
                <a:endParaRPr lang="en-GB" sz="1800" dirty="0"/>
              </a:p>
              <a:p>
                <a:pPr marL="0" indent="0">
                  <a:buNone/>
                </a:pPr>
                <a:endParaRPr lang="en-GB" sz="1800" dirty="0"/>
              </a:p>
              <a:p>
                <a:pPr marL="0" indent="0">
                  <a:buNone/>
                </a:pPr>
                <a:endParaRPr lang="en-GB" sz="1800" dirty="0"/>
              </a:p>
              <a:p>
                <a:pPr marL="0" indent="0">
                  <a:buNone/>
                </a:pPr>
                <a:endParaRPr lang="en-GB" sz="1800" dirty="0"/>
              </a:p>
              <a:p>
                <a:endParaRPr lang="en-GB" sz="1800" dirty="0"/>
              </a:p>
            </p:txBody>
          </p:sp>
        </mc:Choice>
        <mc:Fallback xmlns="">
          <p:sp>
            <p:nvSpPr>
              <p:cNvPr id="3" name="Marcador de Posição de Conteúdo 2">
                <a:extLst>
                  <a:ext uri="{FF2B5EF4-FFF2-40B4-BE49-F238E27FC236}">
                    <a16:creationId xmlns:a16="http://schemas.microsoft.com/office/drawing/2014/main" id="{CCB717D6-7ACA-4ABB-B38F-545083980DD6}"/>
                  </a:ext>
                </a:extLst>
              </p:cNvPr>
              <p:cNvSpPr>
                <a:spLocks noGrp="1" noRot="1" noChangeAspect="1" noMove="1" noResize="1" noEditPoints="1" noAdjustHandles="1" noChangeArrowheads="1" noChangeShapeType="1" noTextEdit="1"/>
              </p:cNvSpPr>
              <p:nvPr>
                <p:ph idx="1"/>
              </p:nvPr>
            </p:nvSpPr>
            <p:spPr>
              <a:xfrm>
                <a:off x="946761" y="1732547"/>
                <a:ext cx="5784838" cy="4828674"/>
              </a:xfrm>
              <a:blipFill>
                <a:blip r:embed="rId3"/>
                <a:stretch>
                  <a:fillRect l="-843" t="-2273" r="-7271"/>
                </a:stretch>
              </a:blipFill>
            </p:spPr>
            <p:txBody>
              <a:bodyPr/>
              <a:lstStyle/>
              <a:p>
                <a:r>
                  <a:rPr lang="en-GB">
                    <a:noFill/>
                  </a:rPr>
                  <a:t> </a:t>
                </a:r>
              </a:p>
            </p:txBody>
          </p:sp>
        </mc:Fallback>
      </mc:AlternateContent>
      <p:pic>
        <p:nvPicPr>
          <p:cNvPr id="7" name="Imagem 6">
            <a:extLst>
              <a:ext uri="{FF2B5EF4-FFF2-40B4-BE49-F238E27FC236}">
                <a16:creationId xmlns:a16="http://schemas.microsoft.com/office/drawing/2014/main" id="{2AE62E07-283D-4990-A7FD-C6937282050E}"/>
              </a:ext>
            </a:extLst>
          </p:cNvPr>
          <p:cNvPicPr>
            <a:picLocks noChangeAspect="1"/>
          </p:cNvPicPr>
          <p:nvPr/>
        </p:nvPicPr>
        <p:blipFill>
          <a:blip r:embed="rId4"/>
          <a:stretch>
            <a:fillRect/>
          </a:stretch>
        </p:blipFill>
        <p:spPr>
          <a:xfrm>
            <a:off x="6971665" y="2171700"/>
            <a:ext cx="4810741" cy="3206416"/>
          </a:xfrm>
          <a:prstGeom prst="rect">
            <a:avLst/>
          </a:prstGeom>
        </p:spPr>
      </p:pic>
    </p:spTree>
    <p:extLst>
      <p:ext uri="{BB962C8B-B14F-4D97-AF65-F5344CB8AC3E}">
        <p14:creationId xmlns:p14="http://schemas.microsoft.com/office/powerpoint/2010/main" val="4259422416"/>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3522</Words>
  <Application>Microsoft Office PowerPoint</Application>
  <PresentationFormat>Ecrã Panorâmico</PresentationFormat>
  <Paragraphs>313</Paragraphs>
  <Slides>22</Slides>
  <Notes>22</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22</vt:i4>
      </vt:variant>
    </vt:vector>
  </HeadingPairs>
  <TitlesOfParts>
    <vt:vector size="26" baseType="lpstr">
      <vt:lpstr>Calibri</vt:lpstr>
      <vt:lpstr>Cambria Math</vt:lpstr>
      <vt:lpstr>Franklin Gothic Book</vt:lpstr>
      <vt:lpstr>Recorte</vt:lpstr>
      <vt:lpstr>  An approach to quantum Bayesian inference</vt:lpstr>
      <vt:lpstr>Overview</vt:lpstr>
      <vt:lpstr>Bayesian Network</vt:lpstr>
      <vt:lpstr>Exponential growth</vt:lpstr>
      <vt:lpstr>Inference</vt:lpstr>
      <vt:lpstr>Bayesian Networks for decision making</vt:lpstr>
      <vt:lpstr>Bayesian Networks for decision making</vt:lpstr>
      <vt:lpstr>Rejection Sampling</vt:lpstr>
      <vt:lpstr>Quantum Inference on Bayesian Networks</vt:lpstr>
      <vt:lpstr>Quantum Inference on Bayesian Networks</vt:lpstr>
      <vt:lpstr>Grover’s Algorithm</vt:lpstr>
      <vt:lpstr>Quantum Inference on Bayesian Networks</vt:lpstr>
      <vt:lpstr>Quantum Decision Making</vt:lpstr>
      <vt:lpstr>Quantum Decision Making</vt:lpstr>
      <vt:lpstr>Quantum Decision Making</vt:lpstr>
      <vt:lpstr>Quantum Decision Making</vt:lpstr>
      <vt:lpstr>Quantum Decision Making</vt:lpstr>
      <vt:lpstr>Quantum Decision Making</vt:lpstr>
      <vt:lpstr>Quantum Decision Making</vt:lpstr>
      <vt:lpstr>Proof-of-concept (IBM Qiskit)</vt:lpstr>
      <vt:lpstr>Proof-of-concept (IBM Qiskit)</vt:lpstr>
      <vt:lpstr>Conclusion and 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BaYESIAN nETWORKS</dc:title>
  <dc:creator>Michael de Oliveira</dc:creator>
  <cp:lastModifiedBy>Michael de Oliveira</cp:lastModifiedBy>
  <cp:revision>145</cp:revision>
  <dcterms:created xsi:type="dcterms:W3CDTF">2019-01-22T18:50:08Z</dcterms:created>
  <dcterms:modified xsi:type="dcterms:W3CDTF">2019-04-11T19:06:52Z</dcterms:modified>
</cp:coreProperties>
</file>